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77" r:id="rId3"/>
  </p:sldMasterIdLst>
  <p:notesMasterIdLst>
    <p:notesMasterId r:id="rId36"/>
  </p:notesMasterIdLst>
  <p:handoutMasterIdLst>
    <p:handoutMasterId r:id="rId37"/>
  </p:handoutMasterIdLst>
  <p:sldIdLst>
    <p:sldId id="256" r:id="rId4"/>
    <p:sldId id="257" r:id="rId5"/>
    <p:sldId id="299" r:id="rId6"/>
    <p:sldId id="259" r:id="rId7"/>
    <p:sldId id="291" r:id="rId8"/>
    <p:sldId id="266" r:id="rId9"/>
    <p:sldId id="267" r:id="rId10"/>
    <p:sldId id="268" r:id="rId11"/>
    <p:sldId id="269" r:id="rId12"/>
    <p:sldId id="270" r:id="rId13"/>
    <p:sldId id="271" r:id="rId14"/>
    <p:sldId id="272" r:id="rId15"/>
    <p:sldId id="273" r:id="rId16"/>
    <p:sldId id="275" r:id="rId17"/>
    <p:sldId id="300" r:id="rId18"/>
    <p:sldId id="276" r:id="rId19"/>
    <p:sldId id="277" r:id="rId20"/>
    <p:sldId id="278" r:id="rId21"/>
    <p:sldId id="298" r:id="rId22"/>
    <p:sldId id="286" r:id="rId23"/>
    <p:sldId id="289" r:id="rId24"/>
    <p:sldId id="287" r:id="rId25"/>
    <p:sldId id="296" r:id="rId26"/>
    <p:sldId id="260" r:id="rId27"/>
    <p:sldId id="261" r:id="rId28"/>
    <p:sldId id="262" r:id="rId29"/>
    <p:sldId id="263" r:id="rId30"/>
    <p:sldId id="280" r:id="rId31"/>
    <p:sldId id="282" r:id="rId32"/>
    <p:sldId id="283" r:id="rId33"/>
    <p:sldId id="284" r:id="rId34"/>
    <p:sldId id="285" r:id="rId35"/>
  </p:sldIdLst>
  <p:sldSz cx="9144000" cy="6838950"/>
  <p:notesSz cx="6881813" cy="9710738"/>
  <p:defaultTextStyle>
    <a:defPPr>
      <a:defRPr lang="en-GB"/>
    </a:defPPr>
    <a:lvl1pPr algn="l" defTabSz="449263" rtl="0" eaLnBrk="0" fontAlgn="base" hangingPunct="0">
      <a:spcBef>
        <a:spcPct val="0"/>
      </a:spcBef>
      <a:spcAft>
        <a:spcPct val="0"/>
      </a:spcAft>
      <a:defRPr sz="2400" kern="1200">
        <a:solidFill>
          <a:schemeClr val="bg1"/>
        </a:solidFill>
        <a:latin typeface="Times New Roman" panose="02020603050405020304" pitchFamily="18" charset="0"/>
        <a:ea typeface="MS PGothic" panose="020B0600070205080204" pitchFamily="34" charset="-128"/>
        <a:cs typeface="+mn-cs"/>
      </a:defRPr>
    </a:lvl1pPr>
    <a:lvl2pPr marL="4572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S PGothic" panose="020B0600070205080204" pitchFamily="34" charset="-128"/>
        <a:cs typeface="+mn-cs"/>
      </a:defRPr>
    </a:lvl2pPr>
    <a:lvl3pPr marL="9144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S PGothic" panose="020B0600070205080204" pitchFamily="34" charset="-128"/>
        <a:cs typeface="+mn-cs"/>
      </a:defRPr>
    </a:lvl3pPr>
    <a:lvl4pPr marL="1371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S PGothic" panose="020B0600070205080204" pitchFamily="34" charset="-128"/>
        <a:cs typeface="+mn-cs"/>
      </a:defRPr>
    </a:lvl4pPr>
    <a:lvl5pPr marL="18288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154">
          <p15:clr>
            <a:srgbClr val="A4A3A4"/>
          </p15:clr>
        </p15:guide>
      </p15:sldGuideLst>
    </p:ext>
    <p:ext uri="{2D200454-40CA-4A62-9FC3-DE9A4176ACB9}">
      <p15:notesGuideLst xmlns:p15="http://schemas.microsoft.com/office/powerpoint/2012/main">
        <p15:guide id="1" orient="horz" pos="3059">
          <p15:clr>
            <a:srgbClr val="A4A3A4"/>
          </p15:clr>
        </p15:guide>
        <p15:guide id="2" pos="21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F414E"/>
    <a:srgbClr val="7988B5"/>
    <a:srgbClr val="98A1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54" autoAdjust="0"/>
  </p:normalViewPr>
  <p:slideViewPr>
    <p:cSldViewPr>
      <p:cViewPr varScale="1">
        <p:scale>
          <a:sx n="102" d="100"/>
          <a:sy n="102" d="100"/>
        </p:scale>
        <p:origin x="570" y="102"/>
      </p:cViewPr>
      <p:guideLst>
        <p:guide orient="horz" pos="2160"/>
        <p:guide pos="2880"/>
        <p:guide orient="horz" pos="2154"/>
      </p:guideLst>
    </p:cSldViewPr>
  </p:slideViewPr>
  <p:outlineViewPr>
    <p:cViewPr varScale="1">
      <p:scale>
        <a:sx n="170" d="200"/>
        <a:sy n="170" d="2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1" d="100"/>
          <a:sy n="81" d="100"/>
        </p:scale>
        <p:origin x="3036" y="90"/>
      </p:cViewPr>
      <p:guideLst>
        <p:guide orient="horz" pos="3059"/>
        <p:guide pos="216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87363"/>
          </a:xfrm>
          <a:prstGeom prst="rect">
            <a:avLst/>
          </a:prstGeom>
        </p:spPr>
        <p:txBody>
          <a:bodyPr vert="horz" lIns="91440" tIns="45720" rIns="91440" bIns="45720" rtlCol="0"/>
          <a:lstStyle>
            <a:lvl1pPr algn="l" eaLnBrk="1" hangingPunct="1">
              <a:lnSpc>
                <a:spcPct val="69000"/>
              </a:lnSpc>
              <a:buClr>
                <a:srgbClr val="000000"/>
              </a:buClr>
              <a:buSzPct val="100000"/>
              <a:buFont typeface="Times New Roman" panose="02020603050405020304" pitchFamily="18" charset="0"/>
              <a:buNone/>
              <a:defRPr sz="1200"/>
            </a:lvl1pPr>
          </a:lstStyle>
          <a:p>
            <a:pPr>
              <a:defRPr/>
            </a:pPr>
            <a:endParaRPr lang="en-GB"/>
          </a:p>
        </p:txBody>
      </p:sp>
      <p:sp>
        <p:nvSpPr>
          <p:cNvPr id="3" name="Date Placeholder 2"/>
          <p:cNvSpPr>
            <a:spLocks noGrp="1"/>
          </p:cNvSpPr>
          <p:nvPr>
            <p:ph type="dt" sz="quarter" idx="1"/>
          </p:nvPr>
        </p:nvSpPr>
        <p:spPr>
          <a:xfrm>
            <a:off x="3897313" y="0"/>
            <a:ext cx="2982912" cy="487363"/>
          </a:xfrm>
          <a:prstGeom prst="rect">
            <a:avLst/>
          </a:prstGeom>
        </p:spPr>
        <p:txBody>
          <a:bodyPr vert="horz" lIns="91440" tIns="45720" rIns="91440" bIns="45720" rtlCol="0"/>
          <a:lstStyle>
            <a:lvl1pPr algn="r" eaLnBrk="1" hangingPunct="1">
              <a:lnSpc>
                <a:spcPct val="69000"/>
              </a:lnSpc>
              <a:buClr>
                <a:srgbClr val="000000"/>
              </a:buClr>
              <a:buSzPct val="100000"/>
              <a:buFont typeface="Times New Roman" panose="02020603050405020304" pitchFamily="18" charset="0"/>
              <a:buNone/>
              <a:defRPr sz="1200"/>
            </a:lvl1pPr>
          </a:lstStyle>
          <a:p>
            <a:pPr>
              <a:defRPr/>
            </a:pPr>
            <a:fld id="{8A19453F-3B6B-45DE-B032-10F9A5C5E982}" type="datetimeFigureOut">
              <a:rPr lang="en-GB"/>
              <a:pPr>
                <a:defRPr/>
              </a:pPr>
              <a:t>10/01/2017</a:t>
            </a:fld>
            <a:endParaRPr lang="en-GB"/>
          </a:p>
        </p:txBody>
      </p:sp>
      <p:sp>
        <p:nvSpPr>
          <p:cNvPr id="4" name="Footer Placeholder 3"/>
          <p:cNvSpPr>
            <a:spLocks noGrp="1"/>
          </p:cNvSpPr>
          <p:nvPr>
            <p:ph type="ftr" sz="quarter" idx="2"/>
          </p:nvPr>
        </p:nvSpPr>
        <p:spPr>
          <a:xfrm>
            <a:off x="0" y="9223375"/>
            <a:ext cx="2982913" cy="487363"/>
          </a:xfrm>
          <a:prstGeom prst="rect">
            <a:avLst/>
          </a:prstGeom>
        </p:spPr>
        <p:txBody>
          <a:bodyPr vert="horz" lIns="91440" tIns="45720" rIns="91440" bIns="45720" rtlCol="0" anchor="b"/>
          <a:lstStyle>
            <a:lvl1pPr algn="l" eaLnBrk="1" hangingPunct="1">
              <a:lnSpc>
                <a:spcPct val="69000"/>
              </a:lnSpc>
              <a:buClr>
                <a:srgbClr val="000000"/>
              </a:buClr>
              <a:buSzPct val="100000"/>
              <a:buFont typeface="Times New Roman" panose="02020603050405020304" pitchFamily="18" charset="0"/>
              <a:buNone/>
              <a:defRPr sz="1200"/>
            </a:lvl1pPr>
          </a:lstStyle>
          <a:p>
            <a:pPr>
              <a:defRPr/>
            </a:pPr>
            <a:endParaRPr lang="en-GB"/>
          </a:p>
        </p:txBody>
      </p:sp>
      <p:sp>
        <p:nvSpPr>
          <p:cNvPr id="5" name="Slide Number Placeholder 4"/>
          <p:cNvSpPr>
            <a:spLocks noGrp="1"/>
          </p:cNvSpPr>
          <p:nvPr>
            <p:ph type="sldNum" sz="quarter" idx="3"/>
          </p:nvPr>
        </p:nvSpPr>
        <p:spPr>
          <a:xfrm>
            <a:off x="3897313" y="9223375"/>
            <a:ext cx="2982912" cy="487363"/>
          </a:xfrm>
          <a:prstGeom prst="rect">
            <a:avLst/>
          </a:prstGeom>
        </p:spPr>
        <p:txBody>
          <a:bodyPr vert="horz" lIns="91440" tIns="45720" rIns="91440" bIns="45720" rtlCol="0" anchor="b"/>
          <a:lstStyle>
            <a:lvl1pPr algn="r" eaLnBrk="1" hangingPunct="1">
              <a:lnSpc>
                <a:spcPct val="69000"/>
              </a:lnSpc>
              <a:buClr>
                <a:srgbClr val="000000"/>
              </a:buClr>
              <a:buSzPct val="100000"/>
              <a:buFont typeface="Times New Roman" panose="02020603050405020304" pitchFamily="18" charset="0"/>
              <a:buNone/>
              <a:defRPr sz="1200"/>
            </a:lvl1pPr>
          </a:lstStyle>
          <a:p>
            <a:pPr>
              <a:defRPr/>
            </a:pPr>
            <a:fld id="{9B7A792C-54B8-42CE-BEDF-A8C6F9E8C65E}" type="slidenum">
              <a:rPr lang="en-GB"/>
              <a:pPr>
                <a:defRPr/>
              </a:pPr>
              <a:t>‹#›</a:t>
            </a:fld>
            <a:endParaRPr lang="en-GB"/>
          </a:p>
        </p:txBody>
      </p:sp>
    </p:spTree>
    <p:extLst>
      <p:ext uri="{BB962C8B-B14F-4D97-AF65-F5344CB8AC3E}">
        <p14:creationId xmlns:p14="http://schemas.microsoft.com/office/powerpoint/2010/main" val="27054083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AutoShape 1"/>
          <p:cNvSpPr>
            <a:spLocks noChangeArrowheads="1"/>
          </p:cNvSpPr>
          <p:nvPr/>
        </p:nvSpPr>
        <p:spPr bwMode="auto">
          <a:xfrm>
            <a:off x="0" y="0"/>
            <a:ext cx="6881813" cy="9710738"/>
          </a:xfrm>
          <a:prstGeom prst="roundRect">
            <a:avLst>
              <a:gd name="adj" fmla="val 23"/>
            </a:avLst>
          </a:prstGeo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Lst>
        </p:spPr>
        <p:txBody>
          <a:bodyPr wrap="none" lIns="94814" tIns="47407" rIns="94814" bIns="47407" anchor="ctr"/>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bg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bg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bg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lnSpc>
                <a:spcPct val="69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lnSpc>
                <a:spcPct val="69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lnSpc>
                <a:spcPct val="69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lnSpc>
                <a:spcPct val="69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69000"/>
              </a:lnSpc>
              <a:buClr>
                <a:srgbClr val="000000"/>
              </a:buClr>
              <a:buSzPct val="100000"/>
              <a:buFont typeface="Times New Roman" panose="02020603050405020304" pitchFamily="18" charset="0"/>
              <a:buNone/>
              <a:defRPr/>
            </a:pPr>
            <a:endParaRPr lang="en-US" smtClean="0"/>
          </a:p>
        </p:txBody>
      </p:sp>
      <p:sp>
        <p:nvSpPr>
          <p:cNvPr id="3075" name="AutoShape 2"/>
          <p:cNvSpPr>
            <a:spLocks noChangeArrowheads="1"/>
          </p:cNvSpPr>
          <p:nvPr/>
        </p:nvSpPr>
        <p:spPr bwMode="auto">
          <a:xfrm>
            <a:off x="0" y="0"/>
            <a:ext cx="6881813" cy="9710738"/>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4814" tIns="47407" rIns="94814" bIns="47407" anchor="ctr"/>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bg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bg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bg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lnSpc>
                <a:spcPct val="69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lnSpc>
                <a:spcPct val="69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lnSpc>
                <a:spcPct val="69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lnSpc>
                <a:spcPct val="69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69000"/>
              </a:lnSpc>
              <a:buClr>
                <a:srgbClr val="000000"/>
              </a:buClr>
              <a:buSzPct val="100000"/>
              <a:buFont typeface="Times New Roman" panose="02020603050405020304" pitchFamily="18" charset="0"/>
              <a:buNone/>
              <a:defRPr/>
            </a:pPr>
            <a:endParaRPr lang="en-US" smtClean="0"/>
          </a:p>
        </p:txBody>
      </p:sp>
      <p:sp>
        <p:nvSpPr>
          <p:cNvPr id="2" name="Rectangle 3"/>
          <p:cNvSpPr>
            <a:spLocks noGrp="1" noChangeArrowheads="1"/>
          </p:cNvSpPr>
          <p:nvPr>
            <p:ph type="hdr"/>
          </p:nvPr>
        </p:nvSpPr>
        <p:spPr bwMode="auto">
          <a:xfrm>
            <a:off x="0" y="0"/>
            <a:ext cx="2978150" cy="484188"/>
          </a:xfrm>
          <a:prstGeom prst="rect">
            <a:avLst/>
          </a:prstGeom>
          <a:noFill/>
          <a:ln w="9525">
            <a:noFill/>
            <a:round/>
            <a:headEnd/>
            <a:tailEnd/>
          </a:ln>
          <a:effectLst/>
        </p:spPr>
        <p:txBody>
          <a:bodyPr vert="horz" wrap="square" lIns="93321" tIns="48527" rIns="93321" bIns="48527" numCol="1" anchor="t" anchorCtr="0" compatLnSpc="1">
            <a:prstTxWarp prst="textNoShape">
              <a:avLst/>
            </a:prstTxWarp>
          </a:bodyPr>
          <a:lstStyle>
            <a:lvl1pPr eaLnBrk="1" hangingPunct="1">
              <a:lnSpc>
                <a:spcPct val="100000"/>
              </a:lnSpc>
              <a:buClr>
                <a:srgbClr val="000000"/>
              </a:buClr>
              <a:buSzPct val="45000"/>
              <a:buFont typeface="Wingdings" charset="2"/>
              <a:buNone/>
              <a:tabLst>
                <a:tab pos="750612" algn="l"/>
                <a:tab pos="1501224" algn="l"/>
                <a:tab pos="2251836" algn="l"/>
                <a:tab pos="3002448" algn="l"/>
              </a:tabLst>
              <a:defRPr sz="1200">
                <a:solidFill>
                  <a:srgbClr val="000000"/>
                </a:solidFill>
                <a:latin typeface="Bitstream Vera Serif" pitchFamily="16" charset="0"/>
                <a:ea typeface="+mn-ea"/>
                <a:cs typeface="Tahoma" charset="0"/>
              </a:defRPr>
            </a:lvl1pPr>
          </a:lstStyle>
          <a:p>
            <a:pPr>
              <a:defRPr/>
            </a:pPr>
            <a:endParaRPr lang="en-GB"/>
          </a:p>
        </p:txBody>
      </p:sp>
      <p:sp>
        <p:nvSpPr>
          <p:cNvPr id="3076" name="Rectangle 4"/>
          <p:cNvSpPr>
            <a:spLocks noGrp="1" noChangeArrowheads="1"/>
          </p:cNvSpPr>
          <p:nvPr>
            <p:ph type="dt"/>
          </p:nvPr>
        </p:nvSpPr>
        <p:spPr bwMode="auto">
          <a:xfrm>
            <a:off x="3900488" y="0"/>
            <a:ext cx="2978150" cy="484188"/>
          </a:xfrm>
          <a:prstGeom prst="rect">
            <a:avLst/>
          </a:prstGeom>
          <a:noFill/>
          <a:ln w="9525">
            <a:noFill/>
            <a:round/>
            <a:headEnd/>
            <a:tailEnd/>
          </a:ln>
          <a:effectLst/>
        </p:spPr>
        <p:txBody>
          <a:bodyPr vert="horz" wrap="square" lIns="93321" tIns="48527" rIns="93321" bIns="48527" numCol="1" anchor="t" anchorCtr="0" compatLnSpc="1">
            <a:prstTxWarp prst="textNoShape">
              <a:avLst/>
            </a:prstTxWarp>
          </a:bodyPr>
          <a:lstStyle>
            <a:lvl1pPr algn="r" eaLnBrk="1" hangingPunct="1">
              <a:lnSpc>
                <a:spcPct val="100000"/>
              </a:lnSpc>
              <a:buClr>
                <a:srgbClr val="000000"/>
              </a:buClr>
              <a:buSzPct val="45000"/>
              <a:buFont typeface="Wingdings" charset="2"/>
              <a:buNone/>
              <a:tabLst>
                <a:tab pos="750612" algn="l"/>
                <a:tab pos="1501224" algn="l"/>
                <a:tab pos="2251836" algn="l"/>
                <a:tab pos="3002448" algn="l"/>
              </a:tabLst>
              <a:defRPr sz="1200">
                <a:solidFill>
                  <a:srgbClr val="000000"/>
                </a:solidFill>
                <a:latin typeface="Bitstream Vera Serif" pitchFamily="16" charset="0"/>
                <a:ea typeface="+mn-ea"/>
                <a:cs typeface="Tahoma" charset="0"/>
              </a:defRPr>
            </a:lvl1pPr>
          </a:lstStyle>
          <a:p>
            <a:pPr>
              <a:defRPr/>
            </a:pPr>
            <a:endParaRPr lang="en-GB"/>
          </a:p>
        </p:txBody>
      </p:sp>
      <p:sp>
        <p:nvSpPr>
          <p:cNvPr id="3078" name="Rectangle 5"/>
          <p:cNvSpPr>
            <a:spLocks noGrp="1" noRot="1" noChangeAspect="1" noChangeArrowheads="1"/>
          </p:cNvSpPr>
          <p:nvPr>
            <p:ph type="sldImg"/>
          </p:nvPr>
        </p:nvSpPr>
        <p:spPr bwMode="auto">
          <a:xfrm>
            <a:off x="1006475" y="728663"/>
            <a:ext cx="4865688" cy="3640137"/>
          </a:xfrm>
          <a:prstGeom prst="rect">
            <a:avLst/>
          </a:prstGeom>
          <a:solidFill>
            <a:srgbClr val="FFFFFF"/>
          </a:solidFill>
          <a:ln w="9360">
            <a:solidFill>
              <a:srgbClr val="000000"/>
            </a:solidFill>
            <a:miter lim="800000"/>
            <a:headEnd/>
            <a:tailEnd/>
          </a:ln>
        </p:spPr>
      </p:sp>
      <p:sp>
        <p:nvSpPr>
          <p:cNvPr id="3" name="Rectangle 6"/>
          <p:cNvSpPr>
            <a:spLocks noGrp="1" noChangeArrowheads="1"/>
          </p:cNvSpPr>
          <p:nvPr>
            <p:ph type="body"/>
          </p:nvPr>
        </p:nvSpPr>
        <p:spPr bwMode="auto">
          <a:xfrm>
            <a:off x="917575" y="4613275"/>
            <a:ext cx="5043488" cy="4367213"/>
          </a:xfrm>
          <a:prstGeom prst="rect">
            <a:avLst/>
          </a:prstGeom>
          <a:noFill/>
          <a:ln w="9525">
            <a:noFill/>
            <a:round/>
            <a:headEnd/>
            <a:tailEnd/>
          </a:ln>
          <a:effectLst/>
        </p:spPr>
        <p:txBody>
          <a:bodyPr vert="horz" wrap="square" lIns="93321" tIns="48527" rIns="93321" bIns="48527" numCol="1" anchor="t" anchorCtr="0" compatLnSpc="1">
            <a:prstTxWarp prst="textNoShape">
              <a:avLst/>
            </a:prstTxWarp>
          </a:bodyPr>
          <a:lstStyle/>
          <a:p>
            <a:pPr lvl="0"/>
            <a:endParaRPr lang="en-US" noProof="0" smtClean="0"/>
          </a:p>
        </p:txBody>
      </p:sp>
      <p:sp>
        <p:nvSpPr>
          <p:cNvPr id="3079" name="Rectangle 7"/>
          <p:cNvSpPr>
            <a:spLocks noGrp="1" noChangeArrowheads="1"/>
          </p:cNvSpPr>
          <p:nvPr>
            <p:ph type="ftr"/>
          </p:nvPr>
        </p:nvSpPr>
        <p:spPr bwMode="auto">
          <a:xfrm>
            <a:off x="0" y="9224963"/>
            <a:ext cx="2978150" cy="484187"/>
          </a:xfrm>
          <a:prstGeom prst="rect">
            <a:avLst/>
          </a:prstGeom>
          <a:noFill/>
          <a:ln w="9525">
            <a:noFill/>
            <a:round/>
            <a:headEnd/>
            <a:tailEnd/>
          </a:ln>
          <a:effectLst/>
        </p:spPr>
        <p:txBody>
          <a:bodyPr vert="horz" wrap="square" lIns="93321" tIns="48527" rIns="93321" bIns="48527" numCol="1" anchor="b" anchorCtr="0" compatLnSpc="1">
            <a:prstTxWarp prst="textNoShape">
              <a:avLst/>
            </a:prstTxWarp>
          </a:bodyPr>
          <a:lstStyle>
            <a:lvl1pPr eaLnBrk="1" hangingPunct="1">
              <a:lnSpc>
                <a:spcPct val="100000"/>
              </a:lnSpc>
              <a:buClr>
                <a:srgbClr val="000000"/>
              </a:buClr>
              <a:buSzPct val="45000"/>
              <a:buFont typeface="Wingdings" charset="2"/>
              <a:buNone/>
              <a:tabLst>
                <a:tab pos="750612" algn="l"/>
                <a:tab pos="1501224" algn="l"/>
                <a:tab pos="2251836" algn="l"/>
                <a:tab pos="3002448" algn="l"/>
              </a:tabLst>
              <a:defRPr sz="1200">
                <a:solidFill>
                  <a:srgbClr val="000000"/>
                </a:solidFill>
                <a:latin typeface="Bitstream Vera Serif" pitchFamily="16" charset="0"/>
                <a:ea typeface="+mn-ea"/>
                <a:cs typeface="Tahoma" charset="0"/>
              </a:defRPr>
            </a:lvl1pPr>
          </a:lstStyle>
          <a:p>
            <a:pPr>
              <a:defRPr/>
            </a:pPr>
            <a:endParaRPr lang="en-GB"/>
          </a:p>
        </p:txBody>
      </p:sp>
      <p:sp>
        <p:nvSpPr>
          <p:cNvPr id="3080" name="Rectangle 8"/>
          <p:cNvSpPr>
            <a:spLocks noGrp="1" noChangeArrowheads="1"/>
          </p:cNvSpPr>
          <p:nvPr>
            <p:ph type="sldNum"/>
          </p:nvPr>
        </p:nvSpPr>
        <p:spPr bwMode="auto">
          <a:xfrm>
            <a:off x="3900488" y="9224963"/>
            <a:ext cx="2978150" cy="484187"/>
          </a:xfrm>
          <a:prstGeom prst="rect">
            <a:avLst/>
          </a:prstGeom>
          <a:noFill/>
          <a:ln w="9525">
            <a:noFill/>
            <a:round/>
            <a:headEnd/>
            <a:tailEnd/>
          </a:ln>
          <a:effectLst/>
        </p:spPr>
        <p:txBody>
          <a:bodyPr vert="horz" wrap="square" lIns="93321" tIns="48527" rIns="93321" bIns="48527" numCol="1" anchor="b" anchorCtr="0" compatLnSpc="1">
            <a:prstTxWarp prst="textNoShape">
              <a:avLst/>
            </a:prstTxWarp>
          </a:bodyPr>
          <a:lstStyle>
            <a:lvl1pPr algn="r" eaLnBrk="1" hangingPunct="1">
              <a:lnSpc>
                <a:spcPct val="100000"/>
              </a:lnSpc>
              <a:buClr>
                <a:srgbClr val="000000"/>
              </a:buClr>
              <a:buSzPct val="45000"/>
              <a:buFont typeface="Wingdings" panose="05000000000000000000" pitchFamily="2" charset="2"/>
              <a:buNone/>
              <a:tabLst>
                <a:tab pos="749300" algn="l"/>
                <a:tab pos="1500188" algn="l"/>
                <a:tab pos="2251075" algn="l"/>
                <a:tab pos="3001963" algn="l"/>
              </a:tabLst>
              <a:defRPr sz="1200">
                <a:solidFill>
                  <a:srgbClr val="000000"/>
                </a:solidFill>
                <a:latin typeface="Bitstream Vera Serif" charset="0"/>
                <a:cs typeface="Tahoma" panose="020B0604030504040204" pitchFamily="34" charset="0"/>
              </a:defRPr>
            </a:lvl1pPr>
          </a:lstStyle>
          <a:p>
            <a:pPr>
              <a:defRPr/>
            </a:pPr>
            <a:fld id="{380AE200-CBEA-429A-BB2E-FF8B0ED243C6}" type="slidenum">
              <a:rPr lang="en-GB"/>
              <a:pPr>
                <a:defRPr/>
              </a:pPr>
              <a:t>‹#›</a:t>
            </a:fld>
            <a:endParaRPr lang="en-GB"/>
          </a:p>
        </p:txBody>
      </p:sp>
    </p:spTree>
    <p:extLst>
      <p:ext uri="{BB962C8B-B14F-4D97-AF65-F5344CB8AC3E}">
        <p14:creationId xmlns:p14="http://schemas.microsoft.com/office/powerpoint/2010/main" val="3348440449"/>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S PGothic" panose="020B0600070205080204" pitchFamily="34" charset="-128"/>
        <a:cs typeface="ＭＳ Ｐゴシック" charset="0"/>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S PGothic" panose="020B0600070205080204" pitchFamily="34"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S PGothic" panose="020B0600070205080204" pitchFamily="34"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S PGothic" panose="020B0600070205080204" pitchFamily="34"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864B51C3-63FF-4630-99ED-15B86789BBFC}" type="slidenum">
              <a:rPr lang="en-GB" smtClean="0">
                <a:latin typeface="Bitstream Vera Serif" charset="0"/>
              </a:rPr>
              <a:pPr>
                <a:spcBef>
                  <a:spcPct val="0"/>
                </a:spcBef>
                <a:buSzPct val="45000"/>
                <a:buFont typeface="Wingdings" panose="05000000000000000000" pitchFamily="2" charset="2"/>
                <a:buNone/>
              </a:pPr>
              <a:t>1</a:t>
            </a:fld>
            <a:endParaRPr lang="en-GB" smtClean="0">
              <a:latin typeface="Bitstream Vera Serif" charset="0"/>
            </a:endParaRPr>
          </a:p>
        </p:txBody>
      </p:sp>
      <p:sp>
        <p:nvSpPr>
          <p:cNvPr id="6147" name="Text Box 1"/>
          <p:cNvSpPr txBox="1">
            <a:spLocks noChangeArrowheads="1"/>
          </p:cNvSpPr>
          <p:nvPr/>
        </p:nvSpPr>
        <p:spPr bwMode="auto">
          <a:xfrm>
            <a:off x="1147763" y="728663"/>
            <a:ext cx="4587875" cy="3641725"/>
          </a:xfrm>
          <a:prstGeom prst="rect">
            <a:avLst/>
          </a:prstGeom>
          <a:solidFill>
            <a:srgbClr val="FFFFFF"/>
          </a:solidFill>
          <a:ln w="9360">
            <a:solidFill>
              <a:srgbClr val="000000"/>
            </a:solidFill>
            <a:miter lim="800000"/>
            <a:headEnd/>
            <a:tailEnd/>
          </a:ln>
        </p:spPr>
        <p:txBody>
          <a:bodyPr wrap="none" lIns="94814" tIns="47407" rIns="94814" bIns="47407"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9pPr>
          </a:lstStyle>
          <a:p>
            <a:pPr eaLnBrk="1" hangingPunct="1">
              <a:lnSpc>
                <a:spcPct val="69000"/>
              </a:lnSpc>
              <a:spcBef>
                <a:spcPct val="0"/>
              </a:spcBef>
            </a:pPr>
            <a:endParaRPr lang="en-US" sz="2400">
              <a:solidFill>
                <a:schemeClr val="bg1"/>
              </a:solidFill>
              <a:cs typeface="Tahoma" panose="020B0604030504040204" pitchFamily="34" charset="0"/>
            </a:endParaRPr>
          </a:p>
        </p:txBody>
      </p:sp>
      <p:sp>
        <p:nvSpPr>
          <p:cNvPr id="6148" name="Text Box 2"/>
          <p:cNvSpPr>
            <a:spLocks noGrp="1" noChangeArrowheads="1"/>
          </p:cNvSpPr>
          <p:nvPr>
            <p:ph type="body"/>
          </p:nvPr>
        </p:nvSpPr>
        <p:spPr>
          <a:xfrm>
            <a:off x="1147763" y="4613275"/>
            <a:ext cx="4587875" cy="436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r>
              <a:rPr lang="en-GB" sz="1800" dirty="0" smtClean="0">
                <a:latin typeface="Times New Roman" panose="02020603050405020304" pitchFamily="18" charset="0"/>
                <a:cs typeface="Tahoma" panose="020B0604030504040204" pitchFamily="34" charset="0"/>
              </a:rPr>
              <a:t>This introduction to pipe jacking has been prepared by the Pipe Jacking Association as an aid to engineers and others seeking an introduction to the science and art of pipejacking.</a:t>
            </a:r>
          </a:p>
        </p:txBody>
      </p:sp>
    </p:spTree>
    <p:extLst>
      <p:ext uri="{BB962C8B-B14F-4D97-AF65-F5344CB8AC3E}">
        <p14:creationId xmlns:p14="http://schemas.microsoft.com/office/powerpoint/2010/main" val="2332951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9E012C4F-947B-4D0F-864C-FB7EA14CE702}" type="slidenum">
              <a:rPr lang="en-GB" smtClean="0">
                <a:latin typeface="Bitstream Vera Serif" charset="0"/>
              </a:rPr>
              <a:pPr>
                <a:spcBef>
                  <a:spcPct val="0"/>
                </a:spcBef>
                <a:buSzPct val="45000"/>
                <a:buFont typeface="Wingdings" panose="05000000000000000000" pitchFamily="2" charset="2"/>
                <a:buNone/>
              </a:pPr>
              <a:t>10</a:t>
            </a:fld>
            <a:endParaRPr lang="en-GB" smtClean="0">
              <a:latin typeface="Bitstream Vera Serif" charset="0"/>
            </a:endParaRPr>
          </a:p>
        </p:txBody>
      </p:sp>
      <p:sp>
        <p:nvSpPr>
          <p:cNvPr id="43011" name="Text Box 1"/>
          <p:cNvSpPr txBox="1">
            <a:spLocks noChangeArrowheads="1"/>
          </p:cNvSpPr>
          <p:nvPr/>
        </p:nvSpPr>
        <p:spPr bwMode="auto">
          <a:xfrm>
            <a:off x="1147763" y="728663"/>
            <a:ext cx="4587875" cy="3641725"/>
          </a:xfrm>
          <a:prstGeom prst="rect">
            <a:avLst/>
          </a:prstGeom>
          <a:solidFill>
            <a:srgbClr val="FFFFFF"/>
          </a:solidFill>
          <a:ln w="9360">
            <a:solidFill>
              <a:srgbClr val="000000"/>
            </a:solidFill>
            <a:miter lim="800000"/>
            <a:headEnd/>
            <a:tailEnd/>
          </a:ln>
        </p:spPr>
        <p:txBody>
          <a:bodyPr wrap="none" lIns="94814" tIns="47407" rIns="94814" bIns="47407"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9pPr>
          </a:lstStyle>
          <a:p>
            <a:pPr eaLnBrk="1" hangingPunct="1">
              <a:lnSpc>
                <a:spcPct val="69000"/>
              </a:lnSpc>
              <a:spcBef>
                <a:spcPct val="0"/>
              </a:spcBef>
            </a:pPr>
            <a:endParaRPr lang="en-US" sz="2400">
              <a:solidFill>
                <a:schemeClr val="bg1"/>
              </a:solidFill>
              <a:cs typeface="Tahoma" panose="020B0604030504040204" pitchFamily="34" charset="0"/>
            </a:endParaRPr>
          </a:p>
        </p:txBody>
      </p:sp>
      <p:sp>
        <p:nvSpPr>
          <p:cNvPr id="43012" name="Text Box 2"/>
          <p:cNvSpPr>
            <a:spLocks noGrp="1" noChangeArrowheads="1"/>
          </p:cNvSpPr>
          <p:nvPr>
            <p:ph type="body"/>
          </p:nvPr>
        </p:nvSpPr>
        <p:spPr>
          <a:xfrm>
            <a:off x="1147763" y="4532313"/>
            <a:ext cx="4587875" cy="4368800"/>
          </a:xfrm>
          <a:solidFill>
            <a:srgbClr val="FFFFFF"/>
          </a:solid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r>
              <a:rPr lang="en-GB" sz="1800" dirty="0" smtClean="0">
                <a:latin typeface="Times New Roman" panose="02020603050405020304" pitchFamily="18" charset="0"/>
                <a:cs typeface="Tahoma" panose="020B0604030504040204" pitchFamily="34" charset="0"/>
              </a:rPr>
              <a:t>An earth pressure balance machine or EPBM – a </a:t>
            </a:r>
            <a:r>
              <a:rPr lang="en-GB" altLang="ja-JP" sz="1800" dirty="0" smtClean="0">
                <a:latin typeface="Times New Roman" panose="02020603050405020304" pitchFamily="18" charset="0"/>
                <a:cs typeface="Tahoma" panose="020B0604030504040204" pitchFamily="34" charset="0"/>
              </a:rPr>
              <a:t>full-face tunnel boring machine in which the excavated material is transported from the face by a balanced screw auger or screw conveyor. The face is supported by excavated material held under pressure behind the cutter head in front of the forward bulkhead. Pressure is controlled by the rate of passage of excavated material through the balanced screw auger or valves on the screw conveyor.</a:t>
            </a:r>
            <a:endParaRPr lang="en-GB" sz="1800" dirty="0" smtClean="0">
              <a:latin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2027019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BBD73D04-3B2E-4046-9997-F27541617EF1}" type="slidenum">
              <a:rPr lang="en-GB" smtClean="0">
                <a:latin typeface="Bitstream Vera Serif" charset="0"/>
              </a:rPr>
              <a:pPr>
                <a:spcBef>
                  <a:spcPct val="0"/>
                </a:spcBef>
                <a:buSzPct val="45000"/>
                <a:buFont typeface="Wingdings" panose="05000000000000000000" pitchFamily="2" charset="2"/>
                <a:buNone/>
              </a:pPr>
              <a:t>11</a:t>
            </a:fld>
            <a:endParaRPr lang="en-GB" smtClean="0">
              <a:latin typeface="Bitstream Vera Serif" charset="0"/>
            </a:endParaRPr>
          </a:p>
        </p:txBody>
      </p:sp>
      <p:sp>
        <p:nvSpPr>
          <p:cNvPr id="45059" name="Text Box 1"/>
          <p:cNvSpPr txBox="1">
            <a:spLocks noChangeArrowheads="1"/>
          </p:cNvSpPr>
          <p:nvPr/>
        </p:nvSpPr>
        <p:spPr bwMode="auto">
          <a:xfrm>
            <a:off x="1147763" y="728663"/>
            <a:ext cx="4587875" cy="3641725"/>
          </a:xfrm>
          <a:prstGeom prst="rect">
            <a:avLst/>
          </a:prstGeom>
          <a:solidFill>
            <a:srgbClr val="FFFFFF"/>
          </a:solidFill>
          <a:ln w="9360">
            <a:solidFill>
              <a:srgbClr val="000000"/>
            </a:solidFill>
            <a:miter lim="800000"/>
            <a:headEnd/>
            <a:tailEnd/>
          </a:ln>
        </p:spPr>
        <p:txBody>
          <a:bodyPr wrap="none" lIns="94814" tIns="47407" rIns="94814" bIns="47407"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9pPr>
          </a:lstStyle>
          <a:p>
            <a:pPr eaLnBrk="1" hangingPunct="1">
              <a:lnSpc>
                <a:spcPct val="69000"/>
              </a:lnSpc>
              <a:spcBef>
                <a:spcPct val="0"/>
              </a:spcBef>
            </a:pPr>
            <a:endParaRPr lang="en-US" sz="2400">
              <a:solidFill>
                <a:schemeClr val="bg1"/>
              </a:solidFill>
              <a:cs typeface="Tahoma" panose="020B0604030504040204" pitchFamily="34" charset="0"/>
            </a:endParaRPr>
          </a:p>
        </p:txBody>
      </p:sp>
      <p:sp>
        <p:nvSpPr>
          <p:cNvPr id="45060" name="Text Box 2"/>
          <p:cNvSpPr>
            <a:spLocks noGrp="1" noChangeArrowheads="1"/>
          </p:cNvSpPr>
          <p:nvPr>
            <p:ph type="body"/>
          </p:nvPr>
        </p:nvSpPr>
        <p:spPr>
          <a:xfrm>
            <a:off x="1147763" y="4532313"/>
            <a:ext cx="4587875" cy="4368800"/>
          </a:xfrm>
          <a:solidFill>
            <a:srgbClr val="FFFFFF"/>
          </a:solid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r>
              <a:rPr lang="en-GB" sz="1900" dirty="0" smtClean="0">
                <a:latin typeface="Times New Roman" panose="02020603050405020304" pitchFamily="18" charset="0"/>
                <a:cs typeface="Tahoma" panose="020B0604030504040204" pitchFamily="34" charset="0"/>
              </a:rPr>
              <a:t>A slurry machine - another </a:t>
            </a:r>
            <a:r>
              <a:rPr lang="en-GB" altLang="ja-JP" sz="1900" dirty="0" smtClean="0">
                <a:latin typeface="Times New Roman" panose="02020603050405020304" pitchFamily="18" charset="0"/>
                <a:cs typeface="Tahoma" panose="020B0604030504040204" pitchFamily="34" charset="0"/>
              </a:rPr>
              <a:t>full-face tunnel boring machine in which the excavated material is transported from the face suspended in a slurry. Various cutting heads are available to suit a broad range of ground conditions and may incorporate internal crushers to deal with cobbles and small boulders. The pressure of the slurry is used to balance the groundwater and face pressure.</a:t>
            </a:r>
          </a:p>
          <a:p>
            <a:pPr eaLnBrk="1" hangingPunct="1">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endParaRPr lang="en-GB" sz="1800" dirty="0" smtClean="0">
              <a:latin typeface="Times New Roman" panose="02020603050405020304" pitchFamily="18" charset="0"/>
              <a:cs typeface="Tahoma" panose="020B0604030504040204" pitchFamily="34" charset="0"/>
            </a:endParaRPr>
          </a:p>
          <a:p>
            <a:pPr eaLnBrk="1" hangingPunct="1">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endParaRPr lang="en-GB" sz="1900" dirty="0" smtClean="0">
              <a:latin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2491938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0DC0DEB1-91AF-4F37-A611-45B2384E1321}" type="slidenum">
              <a:rPr lang="en-GB" smtClean="0">
                <a:latin typeface="Bitstream Vera Serif" charset="0"/>
              </a:rPr>
              <a:pPr>
                <a:spcBef>
                  <a:spcPct val="0"/>
                </a:spcBef>
                <a:buSzPct val="45000"/>
                <a:buFont typeface="Wingdings" panose="05000000000000000000" pitchFamily="2" charset="2"/>
                <a:buNone/>
              </a:pPr>
              <a:t>12</a:t>
            </a:fld>
            <a:endParaRPr lang="en-GB" smtClean="0">
              <a:latin typeface="Bitstream Vera Serif" charset="0"/>
            </a:endParaRPr>
          </a:p>
        </p:txBody>
      </p:sp>
      <p:sp>
        <p:nvSpPr>
          <p:cNvPr id="47107" name="Text Box 1"/>
          <p:cNvSpPr txBox="1">
            <a:spLocks noChangeArrowheads="1"/>
          </p:cNvSpPr>
          <p:nvPr/>
        </p:nvSpPr>
        <p:spPr bwMode="auto">
          <a:xfrm>
            <a:off x="1147763" y="728663"/>
            <a:ext cx="4587875" cy="3641725"/>
          </a:xfrm>
          <a:prstGeom prst="rect">
            <a:avLst/>
          </a:prstGeom>
          <a:solidFill>
            <a:srgbClr val="FFFFFF"/>
          </a:solidFill>
          <a:ln w="9360">
            <a:solidFill>
              <a:srgbClr val="000000"/>
            </a:solidFill>
            <a:miter lim="800000"/>
            <a:headEnd/>
            <a:tailEnd/>
          </a:ln>
        </p:spPr>
        <p:txBody>
          <a:bodyPr wrap="none" lIns="94814" tIns="47407" rIns="94814" bIns="47407"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9pPr>
          </a:lstStyle>
          <a:p>
            <a:pPr eaLnBrk="1" hangingPunct="1">
              <a:lnSpc>
                <a:spcPct val="69000"/>
              </a:lnSpc>
              <a:spcBef>
                <a:spcPct val="0"/>
              </a:spcBef>
            </a:pPr>
            <a:endParaRPr lang="en-US" sz="2400">
              <a:solidFill>
                <a:schemeClr val="bg1"/>
              </a:solidFill>
              <a:cs typeface="Tahoma" panose="020B0604030504040204" pitchFamily="34" charset="0"/>
            </a:endParaRPr>
          </a:p>
        </p:txBody>
      </p:sp>
      <p:sp>
        <p:nvSpPr>
          <p:cNvPr id="47108" name="Text Box 2"/>
          <p:cNvSpPr>
            <a:spLocks noGrp="1" noChangeArrowheads="1"/>
          </p:cNvSpPr>
          <p:nvPr>
            <p:ph type="body"/>
          </p:nvPr>
        </p:nvSpPr>
        <p:spPr>
          <a:xfrm>
            <a:off x="1147763" y="4613275"/>
            <a:ext cx="4587875" cy="4575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lnSpc>
                <a:spcPct val="90000"/>
              </a:lnSpc>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r>
              <a:rPr lang="en-GB" sz="1800" dirty="0" smtClean="0">
                <a:latin typeface="Times New Roman" panose="02020603050405020304" pitchFamily="18" charset="0"/>
                <a:cs typeface="Tahoma" panose="020B0604030504040204" pitchFamily="34" charset="0"/>
              </a:rPr>
              <a:t>These fully guided machines are remotely controlled from the surface. There are generally two types, both having face support capability, pressurised slurry and auger machines.</a:t>
            </a:r>
          </a:p>
          <a:p>
            <a:pPr eaLnBrk="1" hangingPunct="1">
              <a:lnSpc>
                <a:spcPct val="90000"/>
              </a:lnSpc>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endParaRPr lang="en-GB" sz="1900" dirty="0" smtClean="0">
              <a:latin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1677374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683E5243-8231-43D2-9396-94DF07264A22}" type="slidenum">
              <a:rPr lang="en-GB" smtClean="0">
                <a:latin typeface="Bitstream Vera Serif" charset="0"/>
              </a:rPr>
              <a:pPr>
                <a:spcBef>
                  <a:spcPct val="0"/>
                </a:spcBef>
                <a:buSzPct val="45000"/>
                <a:buFont typeface="Wingdings" panose="05000000000000000000" pitchFamily="2" charset="2"/>
                <a:buNone/>
              </a:pPr>
              <a:t>13</a:t>
            </a:fld>
            <a:endParaRPr lang="en-GB" smtClean="0">
              <a:latin typeface="Bitstream Vera Serif" charset="0"/>
            </a:endParaRPr>
          </a:p>
        </p:txBody>
      </p:sp>
      <p:sp>
        <p:nvSpPr>
          <p:cNvPr id="49155" name="Text Box 1"/>
          <p:cNvSpPr txBox="1">
            <a:spLocks noChangeArrowheads="1"/>
          </p:cNvSpPr>
          <p:nvPr/>
        </p:nvSpPr>
        <p:spPr bwMode="auto">
          <a:xfrm>
            <a:off x="1147763" y="728663"/>
            <a:ext cx="4587875" cy="3641725"/>
          </a:xfrm>
          <a:prstGeom prst="rect">
            <a:avLst/>
          </a:prstGeom>
          <a:solidFill>
            <a:srgbClr val="FFFFFF"/>
          </a:solidFill>
          <a:ln w="9360">
            <a:solidFill>
              <a:srgbClr val="000000"/>
            </a:solidFill>
            <a:miter lim="800000"/>
            <a:headEnd/>
            <a:tailEnd/>
          </a:ln>
        </p:spPr>
        <p:txBody>
          <a:bodyPr wrap="none" lIns="94814" tIns="47407" rIns="94814" bIns="47407"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9pPr>
          </a:lstStyle>
          <a:p>
            <a:pPr eaLnBrk="1" hangingPunct="1">
              <a:lnSpc>
                <a:spcPct val="69000"/>
              </a:lnSpc>
              <a:spcBef>
                <a:spcPct val="0"/>
              </a:spcBef>
            </a:pPr>
            <a:endParaRPr lang="en-US" sz="2400">
              <a:solidFill>
                <a:schemeClr val="bg1"/>
              </a:solidFill>
              <a:cs typeface="Tahoma" panose="020B0604030504040204" pitchFamily="34" charset="0"/>
            </a:endParaRPr>
          </a:p>
        </p:txBody>
      </p:sp>
      <p:sp>
        <p:nvSpPr>
          <p:cNvPr id="49156" name="Text Box 2"/>
          <p:cNvSpPr>
            <a:spLocks noGrp="1" noChangeArrowheads="1"/>
          </p:cNvSpPr>
          <p:nvPr>
            <p:ph type="body"/>
          </p:nvPr>
        </p:nvSpPr>
        <p:spPr>
          <a:xfrm>
            <a:off x="1147763" y="4613275"/>
            <a:ext cx="4587875" cy="436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lnSpc>
                <a:spcPct val="90000"/>
              </a:lnSpc>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r>
              <a:rPr lang="en-GB" sz="1800" dirty="0" smtClean="0">
                <a:latin typeface="Times New Roman" panose="02020603050405020304" pitchFamily="18" charset="0"/>
                <a:cs typeface="Tahoma" panose="020B0604030504040204" pitchFamily="34" charset="0"/>
              </a:rPr>
              <a:t>To summarise, the range of mechanised excavation systems available offer a combination of rapid excavation and safety mechanisms to control potentially unstable ground conditions. In addition remote controlled pipe jacking in contaminated ground avoids risks to operatives.</a:t>
            </a:r>
          </a:p>
        </p:txBody>
      </p:sp>
    </p:spTree>
    <p:extLst>
      <p:ext uri="{BB962C8B-B14F-4D97-AF65-F5344CB8AC3E}">
        <p14:creationId xmlns:p14="http://schemas.microsoft.com/office/powerpoint/2010/main" val="2021987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879E8308-061F-4810-8512-D0E0ABB1981E}" type="slidenum">
              <a:rPr lang="en-GB" smtClean="0">
                <a:latin typeface="Bitstream Vera Serif" charset="0"/>
              </a:rPr>
              <a:pPr>
                <a:spcBef>
                  <a:spcPct val="0"/>
                </a:spcBef>
                <a:buSzPct val="45000"/>
                <a:buFont typeface="Wingdings" panose="05000000000000000000" pitchFamily="2" charset="2"/>
                <a:buNone/>
              </a:pPr>
              <a:t>14</a:t>
            </a:fld>
            <a:endParaRPr lang="en-GB" smtClean="0">
              <a:latin typeface="Bitstream Vera Serif" charset="0"/>
            </a:endParaRPr>
          </a:p>
        </p:txBody>
      </p:sp>
      <p:sp>
        <p:nvSpPr>
          <p:cNvPr id="53251" name="Text Box 1"/>
          <p:cNvSpPr txBox="1">
            <a:spLocks noChangeArrowheads="1"/>
          </p:cNvSpPr>
          <p:nvPr/>
        </p:nvSpPr>
        <p:spPr bwMode="auto">
          <a:xfrm>
            <a:off x="1147763" y="728663"/>
            <a:ext cx="4587875" cy="3641725"/>
          </a:xfrm>
          <a:prstGeom prst="rect">
            <a:avLst/>
          </a:prstGeom>
          <a:solidFill>
            <a:srgbClr val="FFFFFF"/>
          </a:solidFill>
          <a:ln w="9360">
            <a:solidFill>
              <a:srgbClr val="000000"/>
            </a:solidFill>
            <a:miter lim="800000"/>
            <a:headEnd/>
            <a:tailEnd/>
          </a:ln>
        </p:spPr>
        <p:txBody>
          <a:bodyPr wrap="none" lIns="94814" tIns="47407" rIns="94814" bIns="47407"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9pPr>
          </a:lstStyle>
          <a:p>
            <a:pPr eaLnBrk="1" hangingPunct="1">
              <a:lnSpc>
                <a:spcPct val="69000"/>
              </a:lnSpc>
              <a:spcBef>
                <a:spcPct val="0"/>
              </a:spcBef>
            </a:pPr>
            <a:endParaRPr lang="en-US" sz="2400">
              <a:solidFill>
                <a:schemeClr val="bg1"/>
              </a:solidFill>
              <a:cs typeface="Tahoma" panose="020B0604030504040204" pitchFamily="34" charset="0"/>
            </a:endParaRPr>
          </a:p>
        </p:txBody>
      </p:sp>
      <p:sp>
        <p:nvSpPr>
          <p:cNvPr id="53252" name="Text Box 2"/>
          <p:cNvSpPr>
            <a:spLocks noGrp="1" noChangeArrowheads="1"/>
          </p:cNvSpPr>
          <p:nvPr>
            <p:ph type="body"/>
          </p:nvPr>
        </p:nvSpPr>
        <p:spPr>
          <a:xfrm>
            <a:off x="1147763" y="4613275"/>
            <a:ext cx="4587875" cy="436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r>
              <a:rPr lang="en-GB" sz="1800" dirty="0" smtClean="0">
                <a:latin typeface="Times New Roman" panose="02020603050405020304" pitchFamily="18" charset="0"/>
                <a:cs typeface="Tahoma" panose="020B0604030504040204" pitchFamily="34" charset="0"/>
              </a:rPr>
              <a:t>Guidance systems linked to an operator console enable continual line and level checks. Far greater control of accuracy and tolerance compliance is ensured even in the most difficult ground. The requirement for man-entry into the pipejack is minimised with surveying operations managed from the surface.</a:t>
            </a:r>
          </a:p>
          <a:p>
            <a:pPr eaLnBrk="1" hangingPunct="1">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endParaRPr lang="en-GB" sz="1900" dirty="0" smtClean="0">
              <a:latin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630394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Tunnelling technology enables mechanised</a:t>
            </a:r>
            <a:r>
              <a:rPr lang="en-GB" baseline="0" dirty="0" smtClean="0"/>
              <a:t> drives up to a kilometre or greater to be undertaken depending on pipe diameters. When operatives are working within the tunnel a risk analysis must be undertaken to ensure all hazards are assessed to include access and egress. In stable, self-supporting homogenous ground, typical tolerances for pipe installation are ±50 mm of line and level.</a:t>
            </a:r>
            <a:endParaRPr lang="en-GB" dirty="0"/>
          </a:p>
        </p:txBody>
      </p:sp>
      <p:sp>
        <p:nvSpPr>
          <p:cNvPr id="4" name="Slide Number Placeholder 3"/>
          <p:cNvSpPr>
            <a:spLocks noGrp="1"/>
          </p:cNvSpPr>
          <p:nvPr>
            <p:ph type="sldNum" idx="10"/>
          </p:nvPr>
        </p:nvSpPr>
        <p:spPr/>
        <p:txBody>
          <a:bodyPr/>
          <a:lstStyle/>
          <a:p>
            <a:pPr>
              <a:defRPr/>
            </a:pPr>
            <a:fld id="{380AE200-CBEA-429A-BB2E-FF8B0ED243C6}" type="slidenum">
              <a:rPr lang="en-GB" smtClean="0"/>
              <a:pPr>
                <a:defRPr/>
              </a:pPr>
              <a:t>15</a:t>
            </a:fld>
            <a:endParaRPr lang="en-GB"/>
          </a:p>
        </p:txBody>
      </p:sp>
    </p:spTree>
    <p:extLst>
      <p:ext uri="{BB962C8B-B14F-4D97-AF65-F5344CB8AC3E}">
        <p14:creationId xmlns:p14="http://schemas.microsoft.com/office/powerpoint/2010/main" val="2775002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0F840482-5285-4035-AF5C-B8AA1EBA01E7}" type="slidenum">
              <a:rPr lang="en-GB" smtClean="0">
                <a:latin typeface="Bitstream Vera Serif" charset="0"/>
              </a:rPr>
              <a:pPr>
                <a:spcBef>
                  <a:spcPct val="0"/>
                </a:spcBef>
                <a:buSzPct val="45000"/>
                <a:buFont typeface="Wingdings" panose="05000000000000000000" pitchFamily="2" charset="2"/>
                <a:buNone/>
              </a:pPr>
              <a:t>16</a:t>
            </a:fld>
            <a:endParaRPr lang="en-GB" smtClean="0">
              <a:latin typeface="Bitstream Vera Serif" charset="0"/>
            </a:endParaRPr>
          </a:p>
        </p:txBody>
      </p:sp>
      <p:sp>
        <p:nvSpPr>
          <p:cNvPr id="55299" name="Text Box 1"/>
          <p:cNvSpPr txBox="1">
            <a:spLocks noChangeArrowheads="1"/>
          </p:cNvSpPr>
          <p:nvPr/>
        </p:nvSpPr>
        <p:spPr bwMode="auto">
          <a:xfrm>
            <a:off x="1147763" y="728663"/>
            <a:ext cx="4587875" cy="3641725"/>
          </a:xfrm>
          <a:prstGeom prst="rect">
            <a:avLst/>
          </a:prstGeom>
          <a:solidFill>
            <a:srgbClr val="FFFFFF"/>
          </a:solidFill>
          <a:ln w="9360">
            <a:solidFill>
              <a:srgbClr val="000000"/>
            </a:solidFill>
            <a:miter lim="800000"/>
            <a:headEnd/>
            <a:tailEnd/>
          </a:ln>
        </p:spPr>
        <p:txBody>
          <a:bodyPr wrap="none" lIns="94814" tIns="47407" rIns="94814" bIns="47407"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9pPr>
          </a:lstStyle>
          <a:p>
            <a:pPr eaLnBrk="1" hangingPunct="1">
              <a:lnSpc>
                <a:spcPct val="69000"/>
              </a:lnSpc>
              <a:spcBef>
                <a:spcPct val="0"/>
              </a:spcBef>
            </a:pPr>
            <a:endParaRPr lang="en-US" sz="2400">
              <a:solidFill>
                <a:schemeClr val="bg1"/>
              </a:solidFill>
              <a:cs typeface="Tahoma" panose="020B0604030504040204" pitchFamily="34" charset="0"/>
            </a:endParaRPr>
          </a:p>
        </p:txBody>
      </p:sp>
      <p:sp>
        <p:nvSpPr>
          <p:cNvPr id="55300" name="Text Box 2"/>
          <p:cNvSpPr>
            <a:spLocks noGrp="1" noChangeArrowheads="1"/>
          </p:cNvSpPr>
          <p:nvPr>
            <p:ph type="body"/>
          </p:nvPr>
        </p:nvSpPr>
        <p:spPr>
          <a:xfrm>
            <a:off x="1147763" y="4613275"/>
            <a:ext cx="4587875" cy="5033963"/>
          </a:xfrm>
          <a:solidFill>
            <a:srgbClr val="FFFFFF"/>
          </a:solid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r>
              <a:rPr lang="en-GB" sz="1800" dirty="0" smtClean="0">
                <a:latin typeface="Times New Roman" panose="02020603050405020304" pitchFamily="18" charset="0"/>
                <a:cs typeface="Tahoma" panose="020B0604030504040204" pitchFamily="34" charset="0"/>
              </a:rPr>
              <a:t>A range of materials are used as pipe jacking linings to include concrete, grp, clay and steel. Concrete jacking pipes which usually incorporate reinforcement, and have flexible joints, and clay pipes, should be manufactured in accordance with relevant standards.</a:t>
            </a:r>
          </a:p>
          <a:p>
            <a:pPr eaLnBrk="1" hangingPunct="1">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endParaRPr lang="en-GB" sz="1900" dirty="0" smtClean="0">
              <a:latin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1440957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8067EE0E-7C94-4708-A42C-5FA3160F5404}" type="slidenum">
              <a:rPr lang="en-GB" smtClean="0">
                <a:latin typeface="Bitstream Vera Serif" charset="0"/>
              </a:rPr>
              <a:pPr>
                <a:spcBef>
                  <a:spcPct val="0"/>
                </a:spcBef>
                <a:buSzPct val="45000"/>
                <a:buFont typeface="Wingdings" panose="05000000000000000000" pitchFamily="2" charset="2"/>
                <a:buNone/>
              </a:pPr>
              <a:t>17</a:t>
            </a:fld>
            <a:endParaRPr lang="en-GB" smtClean="0">
              <a:latin typeface="Bitstream Vera Serif" charset="0"/>
            </a:endParaRPr>
          </a:p>
        </p:txBody>
      </p:sp>
      <p:sp>
        <p:nvSpPr>
          <p:cNvPr id="57347" name="Text Box 1"/>
          <p:cNvSpPr txBox="1">
            <a:spLocks noChangeArrowheads="1"/>
          </p:cNvSpPr>
          <p:nvPr/>
        </p:nvSpPr>
        <p:spPr bwMode="auto">
          <a:xfrm>
            <a:off x="1147763" y="728663"/>
            <a:ext cx="4587875" cy="3641725"/>
          </a:xfrm>
          <a:prstGeom prst="rect">
            <a:avLst/>
          </a:prstGeom>
          <a:solidFill>
            <a:srgbClr val="FFFFFF"/>
          </a:solidFill>
          <a:ln w="9360">
            <a:solidFill>
              <a:srgbClr val="000000"/>
            </a:solidFill>
            <a:miter lim="800000"/>
            <a:headEnd/>
            <a:tailEnd/>
          </a:ln>
        </p:spPr>
        <p:txBody>
          <a:bodyPr wrap="none" lIns="94814" tIns="47407" rIns="94814" bIns="47407"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9pPr>
          </a:lstStyle>
          <a:p>
            <a:pPr eaLnBrk="1" hangingPunct="1">
              <a:lnSpc>
                <a:spcPct val="69000"/>
              </a:lnSpc>
              <a:spcBef>
                <a:spcPct val="0"/>
              </a:spcBef>
            </a:pPr>
            <a:endParaRPr lang="en-US" sz="2400">
              <a:solidFill>
                <a:schemeClr val="bg1"/>
              </a:solidFill>
              <a:cs typeface="Tahoma" panose="020B0604030504040204" pitchFamily="34" charset="0"/>
            </a:endParaRPr>
          </a:p>
        </p:txBody>
      </p:sp>
      <p:sp>
        <p:nvSpPr>
          <p:cNvPr id="57348" name="Text Box 2"/>
          <p:cNvSpPr>
            <a:spLocks noGrp="1" noChangeArrowheads="1"/>
          </p:cNvSpPr>
          <p:nvPr>
            <p:ph type="body"/>
          </p:nvPr>
        </p:nvSpPr>
        <p:spPr>
          <a:xfrm>
            <a:off x="1147763" y="4613275"/>
            <a:ext cx="4587875" cy="436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r>
              <a:rPr lang="en-GB" sz="1800" dirty="0" smtClean="0">
                <a:latin typeface="Times New Roman" panose="02020603050405020304" pitchFamily="18" charset="0"/>
                <a:cs typeface="Tahoma" panose="020B0604030504040204" pitchFamily="34" charset="0"/>
              </a:rPr>
              <a:t>Site investigation is the most important pre-requisite for any tunnelling project. This should be carried out by a suitably qualified geotechnical specialist or geotechnical adviser with considerable experience of tunnelling schemes, under the general direction of the tunnel designer.</a:t>
            </a:r>
          </a:p>
          <a:p>
            <a:pPr eaLnBrk="1" hangingPunct="1">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endParaRPr lang="en-GB" sz="1800" dirty="0" smtClean="0">
              <a:latin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3289247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63A43464-D42A-4376-B95B-B357F0ABC072}" type="slidenum">
              <a:rPr lang="en-GB" smtClean="0">
                <a:latin typeface="Bitstream Vera Serif" charset="0"/>
              </a:rPr>
              <a:pPr>
                <a:spcBef>
                  <a:spcPct val="0"/>
                </a:spcBef>
                <a:buSzPct val="45000"/>
                <a:buFont typeface="Wingdings" panose="05000000000000000000" pitchFamily="2" charset="2"/>
                <a:buNone/>
              </a:pPr>
              <a:t>18</a:t>
            </a:fld>
            <a:endParaRPr lang="en-GB" smtClean="0">
              <a:latin typeface="Bitstream Vera Serif" charset="0"/>
            </a:endParaRPr>
          </a:p>
        </p:txBody>
      </p:sp>
      <p:sp>
        <p:nvSpPr>
          <p:cNvPr id="59395" name="Text Box 1"/>
          <p:cNvSpPr txBox="1">
            <a:spLocks noChangeArrowheads="1"/>
          </p:cNvSpPr>
          <p:nvPr/>
        </p:nvSpPr>
        <p:spPr bwMode="auto">
          <a:xfrm>
            <a:off x="1147763" y="728663"/>
            <a:ext cx="4587875" cy="3641725"/>
          </a:xfrm>
          <a:prstGeom prst="rect">
            <a:avLst/>
          </a:prstGeom>
          <a:solidFill>
            <a:srgbClr val="FFFFFF"/>
          </a:solidFill>
          <a:ln w="9360">
            <a:solidFill>
              <a:srgbClr val="000000"/>
            </a:solidFill>
            <a:miter lim="800000"/>
            <a:headEnd/>
            <a:tailEnd/>
          </a:ln>
        </p:spPr>
        <p:txBody>
          <a:bodyPr wrap="none" lIns="94814" tIns="47407" rIns="94814" bIns="47407"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9pPr>
          </a:lstStyle>
          <a:p>
            <a:pPr eaLnBrk="1" hangingPunct="1">
              <a:lnSpc>
                <a:spcPct val="69000"/>
              </a:lnSpc>
              <a:spcBef>
                <a:spcPct val="0"/>
              </a:spcBef>
            </a:pPr>
            <a:endParaRPr lang="en-US" sz="2400">
              <a:solidFill>
                <a:schemeClr val="bg1"/>
              </a:solidFill>
              <a:cs typeface="Tahoma" panose="020B0604030504040204" pitchFamily="34" charset="0"/>
            </a:endParaRPr>
          </a:p>
        </p:txBody>
      </p:sp>
      <p:sp>
        <p:nvSpPr>
          <p:cNvPr id="59396" name="Text Box 2"/>
          <p:cNvSpPr>
            <a:spLocks noGrp="1" noChangeArrowheads="1"/>
          </p:cNvSpPr>
          <p:nvPr>
            <p:ph type="body"/>
          </p:nvPr>
        </p:nvSpPr>
        <p:spPr>
          <a:xfrm>
            <a:off x="1147763" y="4613275"/>
            <a:ext cx="4587875" cy="436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lnSpc>
                <a:spcPct val="90000"/>
              </a:lnSpc>
              <a:spcBef>
                <a:spcPts val="775"/>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r>
              <a:rPr lang="en-GB" sz="1800" dirty="0" smtClean="0">
                <a:latin typeface="Times New Roman" panose="02020603050405020304" pitchFamily="18" charset="0"/>
                <a:cs typeface="Tahoma" panose="020B0604030504040204" pitchFamily="34" charset="0"/>
              </a:rPr>
              <a:t>The choice of excavation method will depend on ground conditions. Unstable ground at the face of the tunnel must be controlled to prevent ground loss, and to enable mining to take place safely. This can be achieved using a suitable tunnelling machine or by stabilising the face using appropriate geotechnical processes.</a:t>
            </a:r>
          </a:p>
        </p:txBody>
      </p:sp>
    </p:spTree>
    <p:extLst>
      <p:ext uri="{BB962C8B-B14F-4D97-AF65-F5344CB8AC3E}">
        <p14:creationId xmlns:p14="http://schemas.microsoft.com/office/powerpoint/2010/main" val="587866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Tunnelling method</a:t>
            </a:r>
            <a:r>
              <a:rPr lang="en-GB" baseline="0" dirty="0" smtClean="0"/>
              <a:t> selection depends on ground stability.</a:t>
            </a:r>
            <a:r>
              <a:rPr lang="en-GB" dirty="0" smtClean="0"/>
              <a:t> Unstable ground can be managed either by suitable machine selection to control face pressures or by stabilising the ground</a:t>
            </a:r>
            <a:r>
              <a:rPr lang="en-GB" baseline="0" dirty="0" smtClean="0"/>
              <a:t> using geotechnical processes. When tunnelling in unstable ground specialist geotechnical advice should be sought.</a:t>
            </a:r>
            <a:endParaRPr lang="en-GB" dirty="0"/>
          </a:p>
        </p:txBody>
      </p:sp>
      <p:sp>
        <p:nvSpPr>
          <p:cNvPr id="4" name="Slide Number Placeholder 3"/>
          <p:cNvSpPr>
            <a:spLocks noGrp="1"/>
          </p:cNvSpPr>
          <p:nvPr>
            <p:ph type="sldNum" idx="10"/>
          </p:nvPr>
        </p:nvSpPr>
        <p:spPr/>
        <p:txBody>
          <a:bodyPr/>
          <a:lstStyle/>
          <a:p>
            <a:pPr>
              <a:defRPr/>
            </a:pPr>
            <a:fld id="{380AE200-CBEA-429A-BB2E-FF8B0ED243C6}" type="slidenum">
              <a:rPr lang="en-GB" smtClean="0"/>
              <a:pPr>
                <a:defRPr/>
              </a:pPr>
              <a:t>19</a:t>
            </a:fld>
            <a:endParaRPr lang="en-GB"/>
          </a:p>
        </p:txBody>
      </p:sp>
    </p:spTree>
    <p:extLst>
      <p:ext uri="{BB962C8B-B14F-4D97-AF65-F5344CB8AC3E}">
        <p14:creationId xmlns:p14="http://schemas.microsoft.com/office/powerpoint/2010/main" val="1307592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053F0EA9-F347-4EFB-96FB-2EB52141F57A}" type="slidenum">
              <a:rPr lang="en-GB" smtClean="0">
                <a:latin typeface="Bitstream Vera Serif" charset="0"/>
              </a:rPr>
              <a:pPr>
                <a:spcBef>
                  <a:spcPct val="0"/>
                </a:spcBef>
                <a:buSzPct val="45000"/>
                <a:buFont typeface="Wingdings" panose="05000000000000000000" pitchFamily="2" charset="2"/>
                <a:buNone/>
              </a:pPr>
              <a:t>2</a:t>
            </a:fld>
            <a:endParaRPr lang="en-GB" smtClean="0">
              <a:latin typeface="Bitstream Vera Serif" charset="0"/>
            </a:endParaRPr>
          </a:p>
        </p:txBody>
      </p:sp>
      <p:sp>
        <p:nvSpPr>
          <p:cNvPr id="12291" name="Text Box 1"/>
          <p:cNvSpPr txBox="1">
            <a:spLocks noChangeArrowheads="1"/>
          </p:cNvSpPr>
          <p:nvPr/>
        </p:nvSpPr>
        <p:spPr bwMode="auto">
          <a:xfrm>
            <a:off x="1147763" y="728663"/>
            <a:ext cx="4587875" cy="3641725"/>
          </a:xfrm>
          <a:prstGeom prst="rect">
            <a:avLst/>
          </a:prstGeom>
          <a:solidFill>
            <a:srgbClr val="FFFFFF"/>
          </a:solidFill>
          <a:ln w="9360">
            <a:solidFill>
              <a:srgbClr val="000000"/>
            </a:solidFill>
            <a:miter lim="800000"/>
            <a:headEnd/>
            <a:tailEnd/>
          </a:ln>
        </p:spPr>
        <p:txBody>
          <a:bodyPr wrap="none" lIns="94814" tIns="47407" rIns="94814" bIns="47407"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9pPr>
          </a:lstStyle>
          <a:p>
            <a:pPr eaLnBrk="1" hangingPunct="1">
              <a:lnSpc>
                <a:spcPct val="69000"/>
              </a:lnSpc>
              <a:spcBef>
                <a:spcPct val="0"/>
              </a:spcBef>
            </a:pPr>
            <a:endParaRPr lang="en-US" sz="2400">
              <a:solidFill>
                <a:schemeClr val="bg1"/>
              </a:solidFill>
              <a:cs typeface="Tahoma" panose="020B0604030504040204" pitchFamily="34" charset="0"/>
            </a:endParaRPr>
          </a:p>
        </p:txBody>
      </p:sp>
      <p:sp>
        <p:nvSpPr>
          <p:cNvPr id="12292" name="Text Box 2"/>
          <p:cNvSpPr>
            <a:spLocks noGrp="1" noChangeArrowheads="1"/>
          </p:cNvSpPr>
          <p:nvPr>
            <p:ph type="body"/>
          </p:nvPr>
        </p:nvSpPr>
        <p:spPr>
          <a:xfrm>
            <a:off x="1147763" y="4613275"/>
            <a:ext cx="4587875" cy="436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r>
              <a:rPr lang="en-GB" sz="1800" dirty="0" smtClean="0">
                <a:latin typeface="Times New Roman" panose="02020603050405020304" pitchFamily="18" charset="0"/>
                <a:cs typeface="Tahoma" panose="020B0604030504040204" pitchFamily="34" charset="0"/>
              </a:rPr>
              <a:t>Pipe jacking is a tunnelling technique for the installation of pipes using powerful hydraulic jacks to drive purpose designed pipes through the ground at the same time as excavation is taking place at the face. </a:t>
            </a:r>
          </a:p>
        </p:txBody>
      </p:sp>
    </p:spTree>
    <p:extLst>
      <p:ext uri="{BB962C8B-B14F-4D97-AF65-F5344CB8AC3E}">
        <p14:creationId xmlns:p14="http://schemas.microsoft.com/office/powerpoint/2010/main" val="2147189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xfrm>
            <a:off x="1006475" y="728663"/>
            <a:ext cx="4865688" cy="3640137"/>
          </a:xfrm>
          <a:ln/>
        </p:spPr>
      </p:sp>
      <p:sp>
        <p:nvSpPr>
          <p:cNvPr id="24579" name="Notes Placeholder 2"/>
          <p:cNvSpPr>
            <a:spLocks noGrp="1"/>
          </p:cNvSpPr>
          <p:nvPr>
            <p:ph type="body" idx="1"/>
          </p:nvPr>
        </p:nvSpPr>
        <p:spPr>
          <a:xfrm>
            <a:off x="1064642" y="4613275"/>
            <a:ext cx="4807522" cy="4367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GB" sz="1800" dirty="0" smtClean="0">
                <a:latin typeface="Times New Roman" panose="02020603050405020304" pitchFamily="18" charset="0"/>
              </a:rPr>
              <a:t>Comparing open-cut with pipejacking it shows that disruption is largely eliminated. </a:t>
            </a:r>
            <a:r>
              <a:rPr lang="en-GB" sz="1800" dirty="0">
                <a:latin typeface="Times New Roman" panose="02020603050405020304" pitchFamily="18" charset="0"/>
              </a:rPr>
              <a:t>T</a:t>
            </a:r>
            <a:r>
              <a:rPr lang="en-GB" sz="1800" dirty="0" smtClean="0">
                <a:latin typeface="Times New Roman" panose="02020603050405020304" pitchFamily="18" charset="0"/>
              </a:rPr>
              <a:t>he requirement for excavation is dramatically reduced as there is no requirement for imported fill.</a:t>
            </a:r>
          </a:p>
        </p:txBody>
      </p:sp>
      <p:sp>
        <p:nvSpPr>
          <p:cNvPr id="2458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A1411F7A-5717-4478-B49B-AA5F11576B45}" type="slidenum">
              <a:rPr lang="en-GB" smtClean="0">
                <a:latin typeface="Bitstream Vera Serif" charset="0"/>
              </a:rPr>
              <a:pPr>
                <a:spcBef>
                  <a:spcPct val="0"/>
                </a:spcBef>
                <a:buSzPct val="45000"/>
                <a:buFont typeface="Wingdings" panose="05000000000000000000" pitchFamily="2" charset="2"/>
                <a:buNone/>
              </a:pPr>
              <a:t>20</a:t>
            </a:fld>
            <a:endParaRPr lang="en-GB" smtClean="0">
              <a:latin typeface="Bitstream Vera Serif" charset="0"/>
            </a:endParaRPr>
          </a:p>
        </p:txBody>
      </p:sp>
    </p:spTree>
    <p:extLst>
      <p:ext uri="{BB962C8B-B14F-4D97-AF65-F5344CB8AC3E}">
        <p14:creationId xmlns:p14="http://schemas.microsoft.com/office/powerpoint/2010/main" val="3667475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CA55D558-4C03-4060-851C-A2F5A2C8155B}" type="slidenum">
              <a:rPr lang="en-GB" smtClean="0">
                <a:latin typeface="Bitstream Vera Serif" charset="0"/>
              </a:rPr>
              <a:pPr>
                <a:spcBef>
                  <a:spcPct val="0"/>
                </a:spcBef>
                <a:buSzPct val="45000"/>
                <a:buFont typeface="Wingdings" panose="05000000000000000000" pitchFamily="2" charset="2"/>
                <a:buNone/>
              </a:pPr>
              <a:t>21</a:t>
            </a:fld>
            <a:endParaRPr lang="en-GB" smtClean="0">
              <a:latin typeface="Bitstream Vera Serif" charset="0"/>
            </a:endParaRPr>
          </a:p>
        </p:txBody>
      </p:sp>
      <p:sp>
        <p:nvSpPr>
          <p:cNvPr id="26627" name="Text Box 1"/>
          <p:cNvSpPr txBox="1">
            <a:spLocks noChangeArrowheads="1"/>
          </p:cNvSpPr>
          <p:nvPr/>
        </p:nvSpPr>
        <p:spPr bwMode="auto">
          <a:xfrm>
            <a:off x="1147763" y="728663"/>
            <a:ext cx="4587875" cy="3641725"/>
          </a:xfrm>
          <a:prstGeom prst="rect">
            <a:avLst/>
          </a:prstGeom>
          <a:solidFill>
            <a:srgbClr val="FFFFFF"/>
          </a:solidFill>
          <a:ln w="9360">
            <a:solidFill>
              <a:srgbClr val="000000"/>
            </a:solidFill>
            <a:miter lim="800000"/>
            <a:headEnd/>
            <a:tailEnd/>
          </a:ln>
        </p:spPr>
        <p:txBody>
          <a:bodyPr wrap="none" lIns="94814" tIns="47407" rIns="94814" bIns="47407"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9pPr>
          </a:lstStyle>
          <a:p>
            <a:pPr eaLnBrk="1" hangingPunct="1">
              <a:lnSpc>
                <a:spcPct val="69000"/>
              </a:lnSpc>
              <a:spcBef>
                <a:spcPct val="0"/>
              </a:spcBef>
            </a:pPr>
            <a:endParaRPr lang="en-US" sz="2400">
              <a:solidFill>
                <a:schemeClr val="bg1"/>
              </a:solidFill>
              <a:cs typeface="Tahoma" panose="020B0604030504040204" pitchFamily="34" charset="0"/>
            </a:endParaRPr>
          </a:p>
        </p:txBody>
      </p:sp>
      <p:sp>
        <p:nvSpPr>
          <p:cNvPr id="26628" name="Text Box 2"/>
          <p:cNvSpPr>
            <a:spLocks noGrp="1" noChangeArrowheads="1"/>
          </p:cNvSpPr>
          <p:nvPr>
            <p:ph type="body"/>
          </p:nvPr>
        </p:nvSpPr>
        <p:spPr>
          <a:xfrm>
            <a:off x="1147763" y="4613275"/>
            <a:ext cx="4587875" cy="436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ts val="7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800" dirty="0" smtClean="0">
                <a:latin typeface="Times New Roman" panose="02020603050405020304" pitchFamily="18" charset="0"/>
                <a:cs typeface="Tahoma" panose="020B0604030504040204" pitchFamily="34" charset="0"/>
              </a:rPr>
              <a:t>On </a:t>
            </a:r>
            <a:r>
              <a:rPr lang="en-GB" sz="1800" dirty="0">
                <a:latin typeface="Times New Roman" panose="02020603050405020304" pitchFamily="18" charset="0"/>
                <a:cs typeface="Tahoma" panose="020B0604030504040204" pitchFamily="34" charset="0"/>
              </a:rPr>
              <a:t>an average contract, vehicle movements are reduced by 90%, excavated material is only around 8-10% of open cut volumes, and no additional quarried materials are required, so protecting the environment.</a:t>
            </a:r>
          </a:p>
          <a:p>
            <a:pPr eaLnBrk="1" hangingPunct="1">
              <a:spcBef>
                <a:spcPts val="7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800" dirty="0" smtClean="0">
              <a:latin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1209671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1006475" y="728663"/>
            <a:ext cx="4865688" cy="3640137"/>
          </a:xfrm>
          <a:ln/>
        </p:spPr>
      </p:sp>
      <p:sp>
        <p:nvSpPr>
          <p:cNvPr id="28675" name="Notes Placeholder 2"/>
          <p:cNvSpPr>
            <a:spLocks noGrp="1"/>
          </p:cNvSpPr>
          <p:nvPr>
            <p:ph type="body" idx="1"/>
          </p:nvPr>
        </p:nvSpPr>
        <p:spPr>
          <a:xfrm>
            <a:off x="1006475" y="4613275"/>
            <a:ext cx="4865688" cy="4367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GB" sz="1800" dirty="0" smtClean="0">
                <a:latin typeface="Times New Roman" panose="02020603050405020304" pitchFamily="18" charset="0"/>
              </a:rPr>
              <a:t>The Transport Research Laboratory has developed a web-based too for</a:t>
            </a:r>
            <a:r>
              <a:rPr lang="en-GB" sz="1800" baseline="0" dirty="0" smtClean="0">
                <a:latin typeface="Times New Roman" panose="02020603050405020304" pitchFamily="18" charset="0"/>
              </a:rPr>
              <a:t> the PJA</a:t>
            </a:r>
            <a:r>
              <a:rPr lang="en-GB" sz="1800" dirty="0" smtClean="0">
                <a:latin typeface="Times New Roman" panose="02020603050405020304" pitchFamily="18" charset="0"/>
              </a:rPr>
              <a:t> to compare greenhouse gas emissions for pipe jacking and microtunnelling with open-cut for sewers and utility pipeline installation. The data sources and methodology has been peer reviewed by the Water Research Centre.</a:t>
            </a:r>
          </a:p>
          <a:p>
            <a:endParaRPr lang="en-GB" dirty="0" smtClean="0">
              <a:latin typeface="Times New Roman" panose="02020603050405020304" pitchFamily="18" charset="0"/>
            </a:endParaRPr>
          </a:p>
        </p:txBody>
      </p:sp>
      <p:sp>
        <p:nvSpPr>
          <p:cNvPr id="2867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EB804C2A-323A-41BC-94E4-16C1951BF7D3}" type="slidenum">
              <a:rPr lang="en-GB" smtClean="0">
                <a:latin typeface="Bitstream Vera Serif" charset="0"/>
              </a:rPr>
              <a:pPr>
                <a:spcBef>
                  <a:spcPct val="0"/>
                </a:spcBef>
                <a:buSzPct val="45000"/>
                <a:buFont typeface="Wingdings" panose="05000000000000000000" pitchFamily="2" charset="2"/>
                <a:buNone/>
              </a:pPr>
              <a:t>22</a:t>
            </a:fld>
            <a:endParaRPr lang="en-GB" smtClean="0">
              <a:latin typeface="Bitstream Vera Serif" charset="0"/>
            </a:endParaRPr>
          </a:p>
        </p:txBody>
      </p:sp>
    </p:spTree>
    <p:extLst>
      <p:ext uri="{BB962C8B-B14F-4D97-AF65-F5344CB8AC3E}">
        <p14:creationId xmlns:p14="http://schemas.microsoft.com/office/powerpoint/2010/main" val="2329735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904C0A3F-E268-449F-9CB8-C3B6A737E09F}" type="slidenum">
              <a:rPr lang="en-GB" smtClean="0">
                <a:latin typeface="Bitstream Vera Serif" charset="0"/>
              </a:rPr>
              <a:pPr>
                <a:spcBef>
                  <a:spcPct val="0"/>
                </a:spcBef>
                <a:buSzPct val="45000"/>
                <a:buFont typeface="Wingdings" panose="05000000000000000000" pitchFamily="2" charset="2"/>
                <a:buNone/>
              </a:pPr>
              <a:t>23</a:t>
            </a:fld>
            <a:endParaRPr lang="en-GB" smtClean="0">
              <a:latin typeface="Bitstream Vera Serif" charset="0"/>
            </a:endParaRPr>
          </a:p>
        </p:txBody>
      </p:sp>
      <p:sp>
        <p:nvSpPr>
          <p:cNvPr id="32771" name="Text Box 1"/>
          <p:cNvSpPr txBox="1">
            <a:spLocks noChangeArrowheads="1"/>
          </p:cNvSpPr>
          <p:nvPr/>
        </p:nvSpPr>
        <p:spPr bwMode="auto">
          <a:xfrm>
            <a:off x="1147763" y="728663"/>
            <a:ext cx="4587875" cy="3641725"/>
          </a:xfrm>
          <a:prstGeom prst="rect">
            <a:avLst/>
          </a:prstGeom>
          <a:solidFill>
            <a:srgbClr val="FFFFFF"/>
          </a:solidFill>
          <a:ln w="9360">
            <a:solidFill>
              <a:srgbClr val="000000"/>
            </a:solidFill>
            <a:miter lim="800000"/>
            <a:headEnd/>
            <a:tailEnd/>
          </a:ln>
        </p:spPr>
        <p:txBody>
          <a:bodyPr wrap="none" lIns="94814" tIns="47407" rIns="94814" bIns="47407"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9pPr>
          </a:lstStyle>
          <a:p>
            <a:pPr eaLnBrk="1" hangingPunct="1">
              <a:lnSpc>
                <a:spcPct val="69000"/>
              </a:lnSpc>
              <a:spcBef>
                <a:spcPct val="0"/>
              </a:spcBef>
            </a:pPr>
            <a:endParaRPr lang="en-US" sz="2400">
              <a:solidFill>
                <a:schemeClr val="bg1"/>
              </a:solidFill>
              <a:cs typeface="Tahoma" panose="020B0604030504040204" pitchFamily="34" charset="0"/>
            </a:endParaRPr>
          </a:p>
        </p:txBody>
      </p:sp>
      <p:sp>
        <p:nvSpPr>
          <p:cNvPr id="32772" name="Text Box 2"/>
          <p:cNvSpPr>
            <a:spLocks noGrp="1" noChangeArrowheads="1"/>
          </p:cNvSpPr>
          <p:nvPr>
            <p:ph type="body"/>
          </p:nvPr>
        </p:nvSpPr>
        <p:spPr>
          <a:xfrm>
            <a:off x="1147763" y="4613275"/>
            <a:ext cx="4587875" cy="436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ts val="775"/>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r>
              <a:rPr lang="en-GB" sz="1800" dirty="0" smtClean="0">
                <a:latin typeface="Times New Roman" panose="02020603050405020304" pitchFamily="18" charset="0"/>
                <a:cs typeface="Tahoma" panose="020B0604030504040204" pitchFamily="34" charset="0"/>
              </a:rPr>
              <a:t>This example demonstrates the significant carbon savings that can be achieved over 500 metres.</a:t>
            </a:r>
          </a:p>
          <a:p>
            <a:pPr eaLnBrk="1" hangingPunct="1">
              <a:spcBef>
                <a:spcPts val="775"/>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endParaRPr lang="en-GB" sz="1800" dirty="0" smtClean="0">
              <a:latin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1805306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704B02DF-8898-42A8-BE19-F0CF3BE8B623}" type="slidenum">
              <a:rPr lang="en-GB" smtClean="0">
                <a:latin typeface="Bitstream Vera Serif" charset="0"/>
              </a:rPr>
              <a:pPr>
                <a:spcBef>
                  <a:spcPct val="0"/>
                </a:spcBef>
                <a:buSzPct val="45000"/>
                <a:buFont typeface="Wingdings" panose="05000000000000000000" pitchFamily="2" charset="2"/>
                <a:buNone/>
              </a:pPr>
              <a:t>24</a:t>
            </a:fld>
            <a:endParaRPr lang="en-GB" smtClean="0">
              <a:latin typeface="Bitstream Vera Serif" charset="0"/>
            </a:endParaRPr>
          </a:p>
        </p:txBody>
      </p:sp>
      <p:sp>
        <p:nvSpPr>
          <p:cNvPr id="10243" name="Text Box 1"/>
          <p:cNvSpPr txBox="1">
            <a:spLocks noChangeArrowheads="1"/>
          </p:cNvSpPr>
          <p:nvPr/>
        </p:nvSpPr>
        <p:spPr bwMode="auto">
          <a:xfrm>
            <a:off x="1147763" y="728663"/>
            <a:ext cx="4587875" cy="3641725"/>
          </a:xfrm>
          <a:prstGeom prst="rect">
            <a:avLst/>
          </a:prstGeom>
          <a:solidFill>
            <a:srgbClr val="FFFFFF"/>
          </a:solidFill>
          <a:ln w="9360">
            <a:solidFill>
              <a:srgbClr val="000000"/>
            </a:solidFill>
            <a:miter lim="800000"/>
            <a:headEnd/>
            <a:tailEnd/>
          </a:ln>
        </p:spPr>
        <p:txBody>
          <a:bodyPr wrap="none" lIns="94814" tIns="47407" rIns="94814" bIns="47407"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9pPr>
          </a:lstStyle>
          <a:p>
            <a:pPr eaLnBrk="1" hangingPunct="1">
              <a:lnSpc>
                <a:spcPct val="69000"/>
              </a:lnSpc>
              <a:spcBef>
                <a:spcPct val="0"/>
              </a:spcBef>
            </a:pPr>
            <a:endParaRPr lang="en-US" sz="2400">
              <a:solidFill>
                <a:schemeClr val="bg1"/>
              </a:solidFill>
              <a:cs typeface="Tahoma" panose="020B0604030504040204" pitchFamily="34" charset="0"/>
            </a:endParaRPr>
          </a:p>
        </p:txBody>
      </p:sp>
      <p:sp>
        <p:nvSpPr>
          <p:cNvPr id="10244" name="Text Box 2"/>
          <p:cNvSpPr>
            <a:spLocks noGrp="1" noChangeArrowheads="1"/>
          </p:cNvSpPr>
          <p:nvPr>
            <p:ph type="body"/>
          </p:nvPr>
        </p:nvSpPr>
        <p:spPr>
          <a:xfrm>
            <a:off x="1147763" y="4613275"/>
            <a:ext cx="4587875" cy="436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r>
              <a:rPr lang="en-GB" sz="1800" dirty="0" smtClean="0">
                <a:latin typeface="Times New Roman" panose="02020603050405020304" pitchFamily="18" charset="0"/>
                <a:cs typeface="Tahoma" panose="020B0604030504040204" pitchFamily="34" charset="0"/>
              </a:rPr>
              <a:t>A major application for pipejacking is for new foul and surface water drainage, culverts and watercourses. It is also used for crossings under roads, railways, rivers and canals for the installation of gas and water mains, oil pipelines, electricity and telecommunications cable ducts, and subways</a:t>
            </a:r>
          </a:p>
        </p:txBody>
      </p:sp>
    </p:spTree>
    <p:extLst>
      <p:ext uri="{BB962C8B-B14F-4D97-AF65-F5344CB8AC3E}">
        <p14:creationId xmlns:p14="http://schemas.microsoft.com/office/powerpoint/2010/main" val="2242274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064199F1-7CB2-4E3D-88A2-00C023A6093D}" type="slidenum">
              <a:rPr lang="en-GB" smtClean="0">
                <a:latin typeface="Bitstream Vera Serif" charset="0"/>
              </a:rPr>
              <a:pPr>
                <a:spcBef>
                  <a:spcPct val="0"/>
                </a:spcBef>
                <a:buSzPct val="45000"/>
                <a:buFont typeface="Wingdings" panose="05000000000000000000" pitchFamily="2" charset="2"/>
                <a:buNone/>
              </a:pPr>
              <a:t>25</a:t>
            </a:fld>
            <a:endParaRPr lang="en-GB" smtClean="0">
              <a:latin typeface="Bitstream Vera Serif" charset="0"/>
            </a:endParaRPr>
          </a:p>
        </p:txBody>
      </p:sp>
      <p:sp>
        <p:nvSpPr>
          <p:cNvPr id="18435" name="Text Box 1"/>
          <p:cNvSpPr txBox="1">
            <a:spLocks noChangeArrowheads="1"/>
          </p:cNvSpPr>
          <p:nvPr/>
        </p:nvSpPr>
        <p:spPr bwMode="auto">
          <a:xfrm>
            <a:off x="1147763" y="728663"/>
            <a:ext cx="4587875" cy="3641725"/>
          </a:xfrm>
          <a:prstGeom prst="rect">
            <a:avLst/>
          </a:prstGeom>
          <a:solidFill>
            <a:srgbClr val="FFFFFF"/>
          </a:solidFill>
          <a:ln w="9360">
            <a:solidFill>
              <a:srgbClr val="000000"/>
            </a:solidFill>
            <a:miter lim="800000"/>
            <a:headEnd/>
            <a:tailEnd/>
          </a:ln>
        </p:spPr>
        <p:txBody>
          <a:bodyPr wrap="none" lIns="94814" tIns="47407" rIns="94814" bIns="47407"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9pPr>
          </a:lstStyle>
          <a:p>
            <a:pPr eaLnBrk="1" hangingPunct="1">
              <a:lnSpc>
                <a:spcPct val="69000"/>
              </a:lnSpc>
              <a:spcBef>
                <a:spcPct val="0"/>
              </a:spcBef>
            </a:pPr>
            <a:endParaRPr lang="en-US" sz="2400">
              <a:solidFill>
                <a:schemeClr val="bg1"/>
              </a:solidFill>
              <a:cs typeface="Tahoma" panose="020B0604030504040204" pitchFamily="34" charset="0"/>
            </a:endParaRPr>
          </a:p>
        </p:txBody>
      </p:sp>
      <p:sp>
        <p:nvSpPr>
          <p:cNvPr id="18436" name="Text Box 2"/>
          <p:cNvSpPr>
            <a:spLocks noGrp="1" noChangeArrowheads="1"/>
          </p:cNvSpPr>
          <p:nvPr>
            <p:ph type="body"/>
          </p:nvPr>
        </p:nvSpPr>
        <p:spPr>
          <a:xfrm>
            <a:off x="1147762" y="4613275"/>
            <a:ext cx="4587875" cy="4694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lnSpc>
                <a:spcPct val="80000"/>
              </a:lnSpc>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r>
              <a:rPr lang="en-GB" sz="1800" dirty="0" smtClean="0">
                <a:latin typeface="Times New Roman" panose="02020603050405020304" pitchFamily="18" charset="0"/>
                <a:cs typeface="Tahoma" panose="020B0604030504040204" pitchFamily="34" charset="0"/>
              </a:rPr>
              <a:t>Pipe jacking provides the best engineered, safest and most cost effective form of tunnel lining available and is applicable in a wide range of ground conditions. </a:t>
            </a:r>
          </a:p>
          <a:p>
            <a:pPr eaLnBrk="1" hangingPunct="1">
              <a:lnSpc>
                <a:spcPct val="80000"/>
              </a:lnSpc>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endParaRPr lang="en-GB" sz="1900" dirty="0" smtClean="0">
              <a:latin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3022614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016027A8-9213-4336-94DD-C7F72E67BACE}" type="slidenum">
              <a:rPr lang="en-GB" smtClean="0">
                <a:latin typeface="Bitstream Vera Serif" charset="0"/>
              </a:rPr>
              <a:pPr>
                <a:spcBef>
                  <a:spcPct val="0"/>
                </a:spcBef>
                <a:buSzPct val="45000"/>
                <a:buFont typeface="Wingdings" panose="05000000000000000000" pitchFamily="2" charset="2"/>
                <a:buNone/>
              </a:pPr>
              <a:t>26</a:t>
            </a:fld>
            <a:endParaRPr lang="en-GB" smtClean="0">
              <a:latin typeface="Bitstream Vera Serif" charset="0"/>
            </a:endParaRPr>
          </a:p>
        </p:txBody>
      </p:sp>
      <p:sp>
        <p:nvSpPr>
          <p:cNvPr id="20483" name="Text Box 1"/>
          <p:cNvSpPr txBox="1">
            <a:spLocks noChangeArrowheads="1"/>
          </p:cNvSpPr>
          <p:nvPr/>
        </p:nvSpPr>
        <p:spPr bwMode="auto">
          <a:xfrm>
            <a:off x="1147763" y="728663"/>
            <a:ext cx="4587875" cy="3641725"/>
          </a:xfrm>
          <a:prstGeom prst="rect">
            <a:avLst/>
          </a:prstGeom>
          <a:solidFill>
            <a:srgbClr val="FFFFFF"/>
          </a:solidFill>
          <a:ln w="9360">
            <a:solidFill>
              <a:srgbClr val="000000"/>
            </a:solidFill>
            <a:miter lim="800000"/>
            <a:headEnd/>
            <a:tailEnd/>
          </a:ln>
        </p:spPr>
        <p:txBody>
          <a:bodyPr wrap="none" lIns="94814" tIns="47407" rIns="94814" bIns="47407"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9pPr>
          </a:lstStyle>
          <a:p>
            <a:pPr eaLnBrk="1" hangingPunct="1">
              <a:lnSpc>
                <a:spcPct val="69000"/>
              </a:lnSpc>
              <a:spcBef>
                <a:spcPct val="0"/>
              </a:spcBef>
            </a:pPr>
            <a:endParaRPr lang="en-US" sz="2400">
              <a:solidFill>
                <a:schemeClr val="bg1"/>
              </a:solidFill>
              <a:cs typeface="Tahoma" panose="020B0604030504040204" pitchFamily="34" charset="0"/>
            </a:endParaRPr>
          </a:p>
        </p:txBody>
      </p:sp>
      <p:sp>
        <p:nvSpPr>
          <p:cNvPr id="20484" name="Text Box 2"/>
          <p:cNvSpPr>
            <a:spLocks noGrp="1" noChangeArrowheads="1"/>
          </p:cNvSpPr>
          <p:nvPr>
            <p:ph type="body"/>
          </p:nvPr>
        </p:nvSpPr>
        <p:spPr>
          <a:xfrm>
            <a:off x="1147763" y="4613275"/>
            <a:ext cx="4599523" cy="436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lnSpc>
                <a:spcPct val="90000"/>
              </a:lnSpc>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r>
              <a:rPr lang="en-GB" sz="1800" dirty="0" smtClean="0">
                <a:latin typeface="Times New Roman" panose="02020603050405020304" pitchFamily="18" charset="0"/>
                <a:cs typeface="Tahoma" panose="020B0604030504040204" pitchFamily="34" charset="0"/>
              </a:rPr>
              <a:t>Pipe jacking and </a:t>
            </a:r>
            <a:r>
              <a:rPr lang="en-GB" sz="1800" dirty="0" err="1" smtClean="0">
                <a:latin typeface="Times New Roman" panose="02020603050405020304" pitchFamily="18" charset="0"/>
                <a:cs typeface="Tahoma" panose="020B0604030504040204" pitchFamily="34" charset="0"/>
              </a:rPr>
              <a:t>microtunelling</a:t>
            </a:r>
            <a:r>
              <a:rPr lang="en-GB" sz="1800" dirty="0" smtClean="0">
                <a:latin typeface="Times New Roman" panose="02020603050405020304" pitchFamily="18" charset="0"/>
                <a:cs typeface="Tahoma" panose="020B0604030504040204" pitchFamily="34" charset="0"/>
              </a:rPr>
              <a:t> are inherently safe tunnelling systems. Man hours worked are substantially reduced as are the risks of utility strikes. Surface disruption is minimised and the finished structure is maintenance free.</a:t>
            </a:r>
          </a:p>
        </p:txBody>
      </p:sp>
    </p:spTree>
    <p:extLst>
      <p:ext uri="{BB962C8B-B14F-4D97-AF65-F5344CB8AC3E}">
        <p14:creationId xmlns:p14="http://schemas.microsoft.com/office/powerpoint/2010/main" val="1458336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88BD46CF-128F-40E5-9887-2F9A45A12635}" type="slidenum">
              <a:rPr lang="en-GB" smtClean="0">
                <a:latin typeface="Bitstream Vera Serif" charset="0"/>
              </a:rPr>
              <a:pPr>
                <a:spcBef>
                  <a:spcPct val="0"/>
                </a:spcBef>
                <a:buSzPct val="45000"/>
                <a:buFont typeface="Wingdings" panose="05000000000000000000" pitchFamily="2" charset="2"/>
                <a:buNone/>
              </a:pPr>
              <a:t>27</a:t>
            </a:fld>
            <a:endParaRPr lang="en-GB" smtClean="0">
              <a:latin typeface="Bitstream Vera Serif" charset="0"/>
            </a:endParaRPr>
          </a:p>
        </p:txBody>
      </p:sp>
      <p:sp>
        <p:nvSpPr>
          <p:cNvPr id="22531" name="Text Box 1"/>
          <p:cNvSpPr txBox="1">
            <a:spLocks noChangeArrowheads="1"/>
          </p:cNvSpPr>
          <p:nvPr/>
        </p:nvSpPr>
        <p:spPr bwMode="auto">
          <a:xfrm>
            <a:off x="1147763" y="728663"/>
            <a:ext cx="4587875" cy="3641725"/>
          </a:xfrm>
          <a:prstGeom prst="rect">
            <a:avLst/>
          </a:prstGeom>
          <a:solidFill>
            <a:srgbClr val="FFFFFF"/>
          </a:solidFill>
          <a:ln w="9360">
            <a:solidFill>
              <a:srgbClr val="000000"/>
            </a:solidFill>
            <a:miter lim="800000"/>
            <a:headEnd/>
            <a:tailEnd/>
          </a:ln>
        </p:spPr>
        <p:txBody>
          <a:bodyPr wrap="none" lIns="94814" tIns="47407" rIns="94814" bIns="47407"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9pPr>
          </a:lstStyle>
          <a:p>
            <a:pPr eaLnBrk="1" hangingPunct="1">
              <a:lnSpc>
                <a:spcPct val="69000"/>
              </a:lnSpc>
              <a:spcBef>
                <a:spcPct val="0"/>
              </a:spcBef>
            </a:pPr>
            <a:endParaRPr lang="en-US" sz="2400">
              <a:solidFill>
                <a:schemeClr val="bg1"/>
              </a:solidFill>
              <a:cs typeface="Tahoma" panose="020B0604030504040204" pitchFamily="34" charset="0"/>
            </a:endParaRPr>
          </a:p>
        </p:txBody>
      </p:sp>
      <p:sp>
        <p:nvSpPr>
          <p:cNvPr id="22532" name="Text Box 2"/>
          <p:cNvSpPr>
            <a:spLocks noGrp="1" noChangeArrowheads="1"/>
          </p:cNvSpPr>
          <p:nvPr>
            <p:ph type="body"/>
          </p:nvPr>
        </p:nvSpPr>
        <p:spPr>
          <a:xfrm>
            <a:off x="1147763" y="4613275"/>
            <a:ext cx="4587875" cy="5006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lnSpc>
                <a:spcPct val="90000"/>
              </a:lnSpc>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r>
              <a:rPr lang="en-GB" sz="1800" dirty="0" smtClean="0">
                <a:latin typeface="Times New Roman" panose="02020603050405020304" pitchFamily="18" charset="0"/>
                <a:cs typeface="Tahoma" panose="020B0604030504040204" pitchFamily="34" charset="0"/>
              </a:rPr>
              <a:t>Compared to open-cut trenching, pipe jacking and microtunnelling systems reduce the social and environmental disturbance for the installation of services in urban areas</a:t>
            </a:r>
            <a:endParaRPr lang="en-GB" sz="1800" dirty="0">
              <a:latin typeface="Times New Roman" panose="02020603050405020304" pitchFamily="18" charset="0"/>
              <a:cs typeface="Tahoma" panose="020B0604030504040204" pitchFamily="34" charset="0"/>
            </a:endParaRPr>
          </a:p>
          <a:p>
            <a:pPr eaLnBrk="1" hangingPunct="1">
              <a:lnSpc>
                <a:spcPct val="90000"/>
              </a:lnSpc>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endParaRPr lang="en-GB" sz="1800" dirty="0" smtClean="0">
              <a:latin typeface="Times New Roman" panose="02020603050405020304" pitchFamily="18" charset="0"/>
              <a:cs typeface="Tahoma" panose="020B0604030504040204" pitchFamily="34" charset="0"/>
            </a:endParaRPr>
          </a:p>
          <a:p>
            <a:pPr eaLnBrk="1" hangingPunct="1">
              <a:lnSpc>
                <a:spcPct val="90000"/>
              </a:lnSpc>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endParaRPr lang="en-GB" sz="1900" dirty="0" smtClean="0">
              <a:latin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22291738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986942EC-B596-482F-8E6B-7EBD941AA7DD}" type="slidenum">
              <a:rPr lang="en-GB" smtClean="0">
                <a:latin typeface="Bitstream Vera Serif" charset="0"/>
              </a:rPr>
              <a:pPr>
                <a:spcBef>
                  <a:spcPct val="0"/>
                </a:spcBef>
                <a:buSzPct val="45000"/>
                <a:buFont typeface="Wingdings" panose="05000000000000000000" pitchFamily="2" charset="2"/>
                <a:buNone/>
              </a:pPr>
              <a:t>28</a:t>
            </a:fld>
            <a:endParaRPr lang="en-GB" smtClean="0">
              <a:latin typeface="Bitstream Vera Serif" charset="0"/>
            </a:endParaRPr>
          </a:p>
        </p:txBody>
      </p:sp>
      <p:sp>
        <p:nvSpPr>
          <p:cNvPr id="61443" name="Text Box 1"/>
          <p:cNvSpPr txBox="1">
            <a:spLocks noChangeArrowheads="1"/>
          </p:cNvSpPr>
          <p:nvPr/>
        </p:nvSpPr>
        <p:spPr bwMode="auto">
          <a:xfrm>
            <a:off x="1147763" y="728663"/>
            <a:ext cx="4587875" cy="3641725"/>
          </a:xfrm>
          <a:prstGeom prst="rect">
            <a:avLst/>
          </a:prstGeom>
          <a:solidFill>
            <a:srgbClr val="FFFFFF"/>
          </a:solidFill>
          <a:ln w="9360">
            <a:solidFill>
              <a:srgbClr val="000000"/>
            </a:solidFill>
            <a:miter lim="800000"/>
            <a:headEnd/>
            <a:tailEnd/>
          </a:ln>
        </p:spPr>
        <p:txBody>
          <a:bodyPr wrap="none" lIns="94814" tIns="47407" rIns="94814" bIns="47407"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9pPr>
          </a:lstStyle>
          <a:p>
            <a:pPr eaLnBrk="1" hangingPunct="1">
              <a:lnSpc>
                <a:spcPct val="69000"/>
              </a:lnSpc>
              <a:spcBef>
                <a:spcPct val="0"/>
              </a:spcBef>
            </a:pPr>
            <a:endParaRPr lang="en-US" sz="2400">
              <a:solidFill>
                <a:schemeClr val="bg1"/>
              </a:solidFill>
              <a:cs typeface="Tahoma" panose="020B0604030504040204" pitchFamily="34" charset="0"/>
            </a:endParaRPr>
          </a:p>
        </p:txBody>
      </p:sp>
      <p:sp>
        <p:nvSpPr>
          <p:cNvPr id="61444" name="Text Box 2"/>
          <p:cNvSpPr>
            <a:spLocks noGrp="1" noChangeArrowheads="1"/>
          </p:cNvSpPr>
          <p:nvPr>
            <p:ph type="body"/>
          </p:nvPr>
        </p:nvSpPr>
        <p:spPr>
          <a:xfrm>
            <a:off x="1147763" y="4613275"/>
            <a:ext cx="4587875" cy="436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r>
              <a:rPr lang="en-GB" sz="1800" dirty="0" smtClean="0">
                <a:latin typeface="Times New Roman" panose="02020603050405020304" pitchFamily="18" charset="0"/>
                <a:cs typeface="Tahoma" panose="020B0604030504040204" pitchFamily="34" charset="0"/>
              </a:rPr>
              <a:t>Research has been carried out at leading universities to include the design and performance of jacking pipes, the interaction between the soil and pipes using a variety of lubricants, and the effect of various conditioners on the efficiency of the overall jacking process, including excavation. Full details of research activities are available on the PJA website.</a:t>
            </a:r>
          </a:p>
          <a:p>
            <a:pPr eaLnBrk="1" hangingPunct="1">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endParaRPr lang="en-GB" sz="1800" dirty="0" smtClean="0">
              <a:latin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19584748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C59CD506-6D0A-4B78-A3D5-7C4194282747}" type="slidenum">
              <a:rPr lang="en-GB" smtClean="0">
                <a:latin typeface="Bitstream Vera Serif" charset="0"/>
              </a:rPr>
              <a:pPr>
                <a:spcBef>
                  <a:spcPct val="0"/>
                </a:spcBef>
                <a:buSzPct val="45000"/>
                <a:buFont typeface="Wingdings" panose="05000000000000000000" pitchFamily="2" charset="2"/>
                <a:buNone/>
              </a:pPr>
              <a:t>29</a:t>
            </a:fld>
            <a:endParaRPr lang="en-GB" smtClean="0">
              <a:latin typeface="Bitstream Vera Serif" charset="0"/>
            </a:endParaRPr>
          </a:p>
        </p:txBody>
      </p:sp>
      <p:sp>
        <p:nvSpPr>
          <p:cNvPr id="63491" name="Text Box 1"/>
          <p:cNvSpPr txBox="1">
            <a:spLocks noChangeArrowheads="1"/>
          </p:cNvSpPr>
          <p:nvPr/>
        </p:nvSpPr>
        <p:spPr bwMode="auto">
          <a:xfrm>
            <a:off x="1147763" y="728663"/>
            <a:ext cx="4587875" cy="3641725"/>
          </a:xfrm>
          <a:prstGeom prst="rect">
            <a:avLst/>
          </a:prstGeom>
          <a:solidFill>
            <a:srgbClr val="FFFFFF"/>
          </a:solidFill>
          <a:ln w="9360">
            <a:solidFill>
              <a:srgbClr val="000000"/>
            </a:solidFill>
            <a:miter lim="800000"/>
            <a:headEnd/>
            <a:tailEnd/>
          </a:ln>
        </p:spPr>
        <p:txBody>
          <a:bodyPr wrap="none" lIns="94814" tIns="47407" rIns="94814" bIns="47407"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9pPr>
          </a:lstStyle>
          <a:p>
            <a:pPr eaLnBrk="1" hangingPunct="1">
              <a:lnSpc>
                <a:spcPct val="69000"/>
              </a:lnSpc>
              <a:spcBef>
                <a:spcPct val="0"/>
              </a:spcBef>
            </a:pPr>
            <a:endParaRPr lang="en-US" sz="2400">
              <a:solidFill>
                <a:schemeClr val="bg1"/>
              </a:solidFill>
              <a:cs typeface="Tahoma" panose="020B0604030504040204" pitchFamily="34" charset="0"/>
            </a:endParaRPr>
          </a:p>
        </p:txBody>
      </p:sp>
      <p:sp>
        <p:nvSpPr>
          <p:cNvPr id="63492" name="Text Box 2"/>
          <p:cNvSpPr>
            <a:spLocks noGrp="1" noChangeArrowheads="1"/>
          </p:cNvSpPr>
          <p:nvPr>
            <p:ph type="body"/>
          </p:nvPr>
        </p:nvSpPr>
        <p:spPr>
          <a:xfrm>
            <a:off x="1147763" y="4613275"/>
            <a:ext cx="4587875" cy="436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lnSpc>
                <a:spcPct val="80000"/>
              </a:lnSpc>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r>
              <a:rPr lang="en-GB" sz="1800" dirty="0" smtClean="0">
                <a:latin typeface="Times New Roman" panose="02020603050405020304" pitchFamily="18" charset="0"/>
                <a:cs typeface="Tahoma" panose="020B0604030504040204" pitchFamily="34" charset="0"/>
              </a:rPr>
              <a:t>The PJA produce a range of publications to include a general overview, a detailed design guide, case studies, guidance for designers, videos and presentations.  These are downloadable from the PJA website.</a:t>
            </a:r>
          </a:p>
        </p:txBody>
      </p:sp>
    </p:spTree>
    <p:extLst>
      <p:ext uri="{BB962C8B-B14F-4D97-AF65-F5344CB8AC3E}">
        <p14:creationId xmlns:p14="http://schemas.microsoft.com/office/powerpoint/2010/main" val="527699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GB" sz="1200" dirty="0" smtClean="0">
                <a:latin typeface="Times New Roman" panose="02020603050405020304" pitchFamily="18" charset="0"/>
                <a:cs typeface="Tahoma" panose="020B0604030504040204" pitchFamily="34" charset="0"/>
              </a:rPr>
              <a:t>A range of machines are available, to suit varying ground conditions, to install pipes typically in the range 150 to 2,400 mm or greater if required. Lengths of up to a kilometre or more can be jacked depending on ground conditions and pipe diameter. Drives can be either in a straight line, to a radius or a series of radii. Concrete, Grp, clay and steel pipes can be jacked.</a:t>
            </a:r>
          </a:p>
          <a:p>
            <a:endParaRPr lang="en-GB" dirty="0"/>
          </a:p>
        </p:txBody>
      </p:sp>
      <p:sp>
        <p:nvSpPr>
          <p:cNvPr id="4" name="Slide Number Placeholder 3"/>
          <p:cNvSpPr>
            <a:spLocks noGrp="1"/>
          </p:cNvSpPr>
          <p:nvPr>
            <p:ph type="sldNum" idx="10"/>
          </p:nvPr>
        </p:nvSpPr>
        <p:spPr/>
        <p:txBody>
          <a:bodyPr/>
          <a:lstStyle/>
          <a:p>
            <a:pPr>
              <a:defRPr/>
            </a:pPr>
            <a:fld id="{380AE200-CBEA-429A-BB2E-FF8B0ED243C6}" type="slidenum">
              <a:rPr lang="en-GB" smtClean="0"/>
              <a:pPr>
                <a:defRPr/>
              </a:pPr>
              <a:t>3</a:t>
            </a:fld>
            <a:endParaRPr lang="en-GB"/>
          </a:p>
        </p:txBody>
      </p:sp>
    </p:spTree>
    <p:extLst>
      <p:ext uri="{BB962C8B-B14F-4D97-AF65-F5344CB8AC3E}">
        <p14:creationId xmlns:p14="http://schemas.microsoft.com/office/powerpoint/2010/main" val="16081509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C3DF64ED-1696-4A17-8248-6226034F5266}" type="slidenum">
              <a:rPr lang="en-GB" smtClean="0">
                <a:latin typeface="Bitstream Vera Serif" charset="0"/>
              </a:rPr>
              <a:pPr>
                <a:spcBef>
                  <a:spcPct val="0"/>
                </a:spcBef>
                <a:buSzPct val="45000"/>
                <a:buFont typeface="Wingdings" panose="05000000000000000000" pitchFamily="2" charset="2"/>
                <a:buNone/>
              </a:pPr>
              <a:t>30</a:t>
            </a:fld>
            <a:endParaRPr lang="en-GB" smtClean="0">
              <a:latin typeface="Bitstream Vera Serif" charset="0"/>
            </a:endParaRPr>
          </a:p>
        </p:txBody>
      </p:sp>
      <p:sp>
        <p:nvSpPr>
          <p:cNvPr id="65539" name="Text Box 1"/>
          <p:cNvSpPr txBox="1">
            <a:spLocks noChangeArrowheads="1"/>
          </p:cNvSpPr>
          <p:nvPr/>
        </p:nvSpPr>
        <p:spPr bwMode="auto">
          <a:xfrm>
            <a:off x="1147763" y="728663"/>
            <a:ext cx="4587875" cy="3641725"/>
          </a:xfrm>
          <a:prstGeom prst="rect">
            <a:avLst/>
          </a:prstGeom>
          <a:solidFill>
            <a:srgbClr val="FFFFFF"/>
          </a:solidFill>
          <a:ln w="9360">
            <a:solidFill>
              <a:srgbClr val="000000"/>
            </a:solidFill>
            <a:miter lim="800000"/>
            <a:headEnd/>
            <a:tailEnd/>
          </a:ln>
        </p:spPr>
        <p:txBody>
          <a:bodyPr wrap="none" lIns="94814" tIns="47407" rIns="94814" bIns="47407"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9pPr>
          </a:lstStyle>
          <a:p>
            <a:pPr eaLnBrk="1" hangingPunct="1">
              <a:lnSpc>
                <a:spcPct val="69000"/>
              </a:lnSpc>
              <a:spcBef>
                <a:spcPct val="0"/>
              </a:spcBef>
            </a:pPr>
            <a:endParaRPr lang="en-US" sz="2400">
              <a:solidFill>
                <a:schemeClr val="bg1"/>
              </a:solidFill>
              <a:cs typeface="Tahoma" panose="020B0604030504040204" pitchFamily="34" charset="0"/>
            </a:endParaRPr>
          </a:p>
        </p:txBody>
      </p:sp>
      <p:sp>
        <p:nvSpPr>
          <p:cNvPr id="65540" name="Text Box 2"/>
          <p:cNvSpPr>
            <a:spLocks noGrp="1" noChangeArrowheads="1"/>
          </p:cNvSpPr>
          <p:nvPr>
            <p:ph type="body"/>
          </p:nvPr>
        </p:nvSpPr>
        <p:spPr>
          <a:xfrm>
            <a:off x="1147763" y="4613275"/>
            <a:ext cx="4587875" cy="4368800"/>
          </a:xfrm>
          <a:solidFill>
            <a:srgbClr val="FFFFFF"/>
          </a:solid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r>
              <a:rPr lang="en-GB" sz="1800" dirty="0" smtClean="0">
                <a:latin typeface="Times New Roman" panose="02020603050405020304" pitchFamily="18" charset="0"/>
                <a:cs typeface="Tahoma" panose="020B0604030504040204" pitchFamily="34" charset="0"/>
              </a:rPr>
              <a:t>In addition to conventional conduits pipe jacking has a variety of specialist applications. These include box sections for subways and roadways, bridge foundations for bridge slides and also jacked arches.</a:t>
            </a:r>
          </a:p>
        </p:txBody>
      </p:sp>
    </p:spTree>
    <p:extLst>
      <p:ext uri="{BB962C8B-B14F-4D97-AF65-F5344CB8AC3E}">
        <p14:creationId xmlns:p14="http://schemas.microsoft.com/office/powerpoint/2010/main" val="953451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3293A8C0-12C5-404D-AEC4-FEC45787F8FE}" type="slidenum">
              <a:rPr lang="en-GB" smtClean="0">
                <a:latin typeface="Bitstream Vera Serif" charset="0"/>
              </a:rPr>
              <a:pPr>
                <a:spcBef>
                  <a:spcPct val="0"/>
                </a:spcBef>
                <a:buSzPct val="45000"/>
                <a:buFont typeface="Wingdings" panose="05000000000000000000" pitchFamily="2" charset="2"/>
                <a:buNone/>
              </a:pPr>
              <a:t>31</a:t>
            </a:fld>
            <a:endParaRPr lang="en-GB" smtClean="0">
              <a:latin typeface="Bitstream Vera Serif" charset="0"/>
            </a:endParaRPr>
          </a:p>
        </p:txBody>
      </p:sp>
      <p:sp>
        <p:nvSpPr>
          <p:cNvPr id="67587" name="Text Box 1"/>
          <p:cNvSpPr txBox="1">
            <a:spLocks noChangeArrowheads="1"/>
          </p:cNvSpPr>
          <p:nvPr/>
        </p:nvSpPr>
        <p:spPr bwMode="auto">
          <a:xfrm>
            <a:off x="1147763" y="728663"/>
            <a:ext cx="4587875" cy="3641725"/>
          </a:xfrm>
          <a:prstGeom prst="rect">
            <a:avLst/>
          </a:prstGeom>
          <a:solidFill>
            <a:srgbClr val="FFFFFF"/>
          </a:solidFill>
          <a:ln w="9360">
            <a:solidFill>
              <a:srgbClr val="000000"/>
            </a:solidFill>
            <a:miter lim="800000"/>
            <a:headEnd/>
            <a:tailEnd/>
          </a:ln>
        </p:spPr>
        <p:txBody>
          <a:bodyPr wrap="none" lIns="94814" tIns="47407" rIns="94814" bIns="47407"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9pPr>
          </a:lstStyle>
          <a:p>
            <a:pPr eaLnBrk="1" hangingPunct="1">
              <a:lnSpc>
                <a:spcPct val="69000"/>
              </a:lnSpc>
              <a:spcBef>
                <a:spcPct val="0"/>
              </a:spcBef>
            </a:pPr>
            <a:endParaRPr lang="en-US" sz="2400">
              <a:solidFill>
                <a:schemeClr val="bg1"/>
              </a:solidFill>
              <a:cs typeface="Tahoma" panose="020B0604030504040204" pitchFamily="34" charset="0"/>
            </a:endParaRPr>
          </a:p>
        </p:txBody>
      </p:sp>
      <p:sp>
        <p:nvSpPr>
          <p:cNvPr id="67588" name="Text Box 2"/>
          <p:cNvSpPr>
            <a:spLocks noGrp="1" noChangeArrowheads="1"/>
          </p:cNvSpPr>
          <p:nvPr>
            <p:ph type="body"/>
          </p:nvPr>
        </p:nvSpPr>
        <p:spPr>
          <a:xfrm>
            <a:off x="1147763" y="4613275"/>
            <a:ext cx="4587875" cy="436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lnSpc>
                <a:spcPct val="80000"/>
              </a:lnSpc>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r>
              <a:rPr lang="en-GB" sz="1800" dirty="0" smtClean="0">
                <a:latin typeface="Times New Roman" panose="02020603050405020304" pitchFamily="18" charset="0"/>
                <a:cs typeface="Tahoma" panose="020B0604030504040204" pitchFamily="34" charset="0"/>
              </a:rPr>
              <a:t>To summarise: pipe jacking is a proven system extensively used extensively for sewerage infrastructure and other utility installations.  Pipe diameters typically range from 150mm to 2.4 metres and can be greater when required.  Drive lengths of up to 1,000 metres are readily achievable and considerably longer lengths have been successfully jacked. Drives can be either in a straight line,</a:t>
            </a:r>
            <a:r>
              <a:rPr lang="en-GB" sz="1800" baseline="0" dirty="0" smtClean="0">
                <a:latin typeface="Times New Roman" panose="02020603050405020304" pitchFamily="18" charset="0"/>
                <a:cs typeface="Tahoma" panose="020B0604030504040204" pitchFamily="34" charset="0"/>
              </a:rPr>
              <a:t> to a radius, or a series of radii. </a:t>
            </a:r>
            <a:r>
              <a:rPr lang="en-GB" sz="1800" dirty="0" smtClean="0">
                <a:latin typeface="Times New Roman" panose="02020603050405020304" pitchFamily="18" charset="0"/>
                <a:cs typeface="Tahoma" panose="020B0604030504040204" pitchFamily="34" charset="0"/>
              </a:rPr>
              <a:t> Pipe jacking delivers improved engineering performance and integrity over alternative tunnelling systems.</a:t>
            </a:r>
          </a:p>
          <a:p>
            <a:pPr eaLnBrk="1" hangingPunct="1">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endParaRPr lang="en-GB" sz="1900" dirty="0" smtClean="0">
              <a:latin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33253167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F4EC4CF9-D835-401B-B5F2-6D1B7D051049}" type="slidenum">
              <a:rPr lang="en-GB" smtClean="0">
                <a:latin typeface="Bitstream Vera Serif" charset="0"/>
              </a:rPr>
              <a:pPr>
                <a:spcBef>
                  <a:spcPct val="0"/>
                </a:spcBef>
                <a:buSzPct val="45000"/>
                <a:buFont typeface="Wingdings" panose="05000000000000000000" pitchFamily="2" charset="2"/>
                <a:buNone/>
              </a:pPr>
              <a:t>32</a:t>
            </a:fld>
            <a:endParaRPr lang="en-GB" smtClean="0">
              <a:latin typeface="Bitstream Vera Serif" charset="0"/>
            </a:endParaRPr>
          </a:p>
        </p:txBody>
      </p:sp>
      <p:sp>
        <p:nvSpPr>
          <p:cNvPr id="69635" name="Text Box 1"/>
          <p:cNvSpPr txBox="1">
            <a:spLocks noChangeArrowheads="1"/>
          </p:cNvSpPr>
          <p:nvPr/>
        </p:nvSpPr>
        <p:spPr bwMode="auto">
          <a:xfrm>
            <a:off x="1147763" y="728663"/>
            <a:ext cx="4587875" cy="3641725"/>
          </a:xfrm>
          <a:prstGeom prst="rect">
            <a:avLst/>
          </a:prstGeom>
          <a:solidFill>
            <a:srgbClr val="FFFFFF"/>
          </a:solidFill>
          <a:ln w="9360">
            <a:solidFill>
              <a:srgbClr val="000000"/>
            </a:solidFill>
            <a:miter lim="800000"/>
            <a:headEnd/>
            <a:tailEnd/>
          </a:ln>
        </p:spPr>
        <p:txBody>
          <a:bodyPr wrap="none" lIns="94814" tIns="47407" rIns="94814" bIns="47407"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9pPr>
          </a:lstStyle>
          <a:p>
            <a:pPr eaLnBrk="1" hangingPunct="1">
              <a:lnSpc>
                <a:spcPct val="69000"/>
              </a:lnSpc>
              <a:spcBef>
                <a:spcPct val="0"/>
              </a:spcBef>
            </a:pPr>
            <a:endParaRPr lang="en-US" sz="2400">
              <a:solidFill>
                <a:schemeClr val="bg1"/>
              </a:solidFill>
              <a:cs typeface="Tahoma" panose="020B0604030504040204" pitchFamily="34" charset="0"/>
            </a:endParaRPr>
          </a:p>
        </p:txBody>
      </p:sp>
      <p:sp>
        <p:nvSpPr>
          <p:cNvPr id="69636" name="Text Box 2"/>
          <p:cNvSpPr>
            <a:spLocks noGrp="1" noChangeArrowheads="1"/>
          </p:cNvSpPr>
          <p:nvPr>
            <p:ph type="body"/>
          </p:nvPr>
        </p:nvSpPr>
        <p:spPr>
          <a:xfrm>
            <a:off x="917575" y="4613275"/>
            <a:ext cx="5046663" cy="436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ts val="775"/>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r>
              <a:rPr lang="en-GB" sz="2100" smtClean="0">
                <a:latin typeface="Times New Roman" panose="02020603050405020304" pitchFamily="18" charset="0"/>
                <a:cs typeface="Tahoma" panose="020B0604030504040204" pitchFamily="34" charset="0"/>
              </a:rPr>
              <a:t> </a:t>
            </a:r>
          </a:p>
        </p:txBody>
      </p:sp>
    </p:spTree>
    <p:extLst>
      <p:ext uri="{BB962C8B-B14F-4D97-AF65-F5344CB8AC3E}">
        <p14:creationId xmlns:p14="http://schemas.microsoft.com/office/powerpoint/2010/main" val="2059382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6CAAC9CC-BA98-4C98-92A8-FF435AA5D08E}" type="slidenum">
              <a:rPr lang="en-GB" smtClean="0">
                <a:latin typeface="Bitstream Vera Serif" charset="0"/>
              </a:rPr>
              <a:pPr>
                <a:spcBef>
                  <a:spcPct val="0"/>
                </a:spcBef>
                <a:buSzPct val="45000"/>
                <a:buFont typeface="Wingdings" panose="05000000000000000000" pitchFamily="2" charset="2"/>
                <a:buNone/>
              </a:pPr>
              <a:t>4</a:t>
            </a:fld>
            <a:endParaRPr lang="en-GB" smtClean="0">
              <a:latin typeface="Bitstream Vera Serif" charset="0"/>
            </a:endParaRPr>
          </a:p>
        </p:txBody>
      </p:sp>
      <p:sp>
        <p:nvSpPr>
          <p:cNvPr id="16387" name="Text Box 1"/>
          <p:cNvSpPr txBox="1">
            <a:spLocks noChangeArrowheads="1"/>
          </p:cNvSpPr>
          <p:nvPr/>
        </p:nvSpPr>
        <p:spPr bwMode="auto">
          <a:xfrm>
            <a:off x="1147763" y="728663"/>
            <a:ext cx="4587875" cy="3641725"/>
          </a:xfrm>
          <a:prstGeom prst="rect">
            <a:avLst/>
          </a:prstGeom>
          <a:solidFill>
            <a:srgbClr val="FFFFFF"/>
          </a:solidFill>
          <a:ln w="9360">
            <a:solidFill>
              <a:srgbClr val="000000"/>
            </a:solidFill>
            <a:miter lim="800000"/>
            <a:headEnd/>
            <a:tailEnd/>
          </a:ln>
        </p:spPr>
        <p:txBody>
          <a:bodyPr wrap="none" lIns="94814" tIns="47407" rIns="94814" bIns="47407"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9pPr>
          </a:lstStyle>
          <a:p>
            <a:pPr eaLnBrk="1" hangingPunct="1">
              <a:lnSpc>
                <a:spcPct val="69000"/>
              </a:lnSpc>
              <a:spcBef>
                <a:spcPct val="0"/>
              </a:spcBef>
            </a:pPr>
            <a:endParaRPr lang="en-US" sz="2400">
              <a:solidFill>
                <a:schemeClr val="bg1"/>
              </a:solidFill>
              <a:cs typeface="Tahoma" panose="020B0604030504040204" pitchFamily="34" charset="0"/>
            </a:endParaRPr>
          </a:p>
        </p:txBody>
      </p:sp>
      <p:sp>
        <p:nvSpPr>
          <p:cNvPr id="16388" name="Text Box 2"/>
          <p:cNvSpPr>
            <a:spLocks noGrp="1" noChangeArrowheads="1"/>
          </p:cNvSpPr>
          <p:nvPr>
            <p:ph type="body"/>
          </p:nvPr>
        </p:nvSpPr>
        <p:spPr>
          <a:xfrm>
            <a:off x="1147763" y="4613275"/>
            <a:ext cx="4587875" cy="436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r>
              <a:rPr lang="en-GB" sz="1800" dirty="0" smtClean="0">
                <a:latin typeface="Times New Roman" panose="02020603050405020304" pitchFamily="18" charset="0"/>
                <a:cs typeface="Tahoma" panose="020B0604030504040204" pitchFamily="34" charset="0"/>
              </a:rPr>
              <a:t>In smaller non-man entry diameters, generally one metre and below, the system is often referred to as microtunnelling although this term is also used to describe automated tunnelling operations in larger diameters.</a:t>
            </a:r>
          </a:p>
          <a:p>
            <a:pPr eaLnBrk="1" hangingPunct="1">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endParaRPr lang="en-GB" sz="1900" dirty="0" smtClean="0">
              <a:latin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1519983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03D258B8-DBBF-429D-B83E-C46D5DA6AB5F}" type="slidenum">
              <a:rPr lang="en-GB" smtClean="0">
                <a:latin typeface="Bitstream Vera Serif" charset="0"/>
              </a:rPr>
              <a:pPr>
                <a:spcBef>
                  <a:spcPct val="0"/>
                </a:spcBef>
                <a:buSzPct val="45000"/>
                <a:buFont typeface="Wingdings" panose="05000000000000000000" pitchFamily="2" charset="2"/>
                <a:buNone/>
              </a:pPr>
              <a:t>5</a:t>
            </a:fld>
            <a:endParaRPr lang="en-GB" smtClean="0">
              <a:latin typeface="Bitstream Vera Serif" charset="0"/>
            </a:endParaRPr>
          </a:p>
        </p:txBody>
      </p:sp>
      <p:sp>
        <p:nvSpPr>
          <p:cNvPr id="8195" name="Rectangle 2"/>
          <p:cNvSpPr>
            <a:spLocks noGrp="1" noRot="1" noChangeAspect="1" noChangeArrowheads="1" noTextEdit="1"/>
          </p:cNvSpPr>
          <p:nvPr>
            <p:ph type="sldImg"/>
          </p:nvPr>
        </p:nvSpPr>
        <p:spPr>
          <a:xfrm>
            <a:off x="1006475" y="728663"/>
            <a:ext cx="4865688" cy="3640137"/>
          </a:xfrm>
          <a:ln/>
        </p:spPr>
      </p:sp>
      <p:sp>
        <p:nvSpPr>
          <p:cNvPr id="8196" name="Rectangle 3"/>
          <p:cNvSpPr>
            <a:spLocks noGrp="1" noChangeArrowheads="1"/>
          </p:cNvSpPr>
          <p:nvPr>
            <p:ph type="body" idx="1"/>
          </p:nvPr>
        </p:nvSpPr>
        <p:spPr>
          <a:xfrm>
            <a:off x="1006475" y="4613275"/>
            <a:ext cx="4865688" cy="4367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IE" sz="1800" dirty="0" smtClean="0">
                <a:latin typeface="Times New Roman" panose="02020603050405020304" pitchFamily="18" charset="0"/>
              </a:rPr>
              <a:t>The integrity of a pipe jacking operation is dependent upon the inter-relationship of a number of factors: soil investigation and interpretation; jacking shaft design; pipe design; pipejack shield selection; hydraulic considerations;</a:t>
            </a:r>
            <a:r>
              <a:rPr lang="en-IE" sz="1800" baseline="0" dirty="0" smtClean="0">
                <a:latin typeface="Times New Roman" panose="02020603050405020304" pitchFamily="18" charset="0"/>
              </a:rPr>
              <a:t> and </a:t>
            </a:r>
            <a:r>
              <a:rPr lang="en-IE" sz="1800" dirty="0" smtClean="0">
                <a:latin typeface="Times New Roman" panose="02020603050405020304" pitchFamily="18" charset="0"/>
              </a:rPr>
              <a:t>laser engineering and control.</a:t>
            </a:r>
            <a:endParaRPr lang="en-GB" sz="1800" dirty="0" smtClean="0">
              <a:latin typeface="Times New Roman" panose="02020603050405020304" pitchFamily="18" charset="0"/>
            </a:endParaRPr>
          </a:p>
        </p:txBody>
      </p:sp>
    </p:spTree>
    <p:extLst>
      <p:ext uri="{BB962C8B-B14F-4D97-AF65-F5344CB8AC3E}">
        <p14:creationId xmlns:p14="http://schemas.microsoft.com/office/powerpoint/2010/main" val="1615531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3C2C376A-E35E-404E-A0FD-87553B388A57}" type="slidenum">
              <a:rPr lang="en-GB" smtClean="0">
                <a:latin typeface="Bitstream Vera Serif" charset="0"/>
              </a:rPr>
              <a:pPr>
                <a:spcBef>
                  <a:spcPct val="0"/>
                </a:spcBef>
                <a:buSzPct val="45000"/>
                <a:buFont typeface="Wingdings" panose="05000000000000000000" pitchFamily="2" charset="2"/>
                <a:buNone/>
              </a:pPr>
              <a:t>6</a:t>
            </a:fld>
            <a:endParaRPr lang="en-GB" smtClean="0">
              <a:latin typeface="Bitstream Vera Serif" charset="0"/>
            </a:endParaRPr>
          </a:p>
        </p:txBody>
      </p:sp>
      <p:sp>
        <p:nvSpPr>
          <p:cNvPr id="34819" name="Text Box 1"/>
          <p:cNvSpPr txBox="1">
            <a:spLocks noChangeArrowheads="1"/>
          </p:cNvSpPr>
          <p:nvPr/>
        </p:nvSpPr>
        <p:spPr bwMode="auto">
          <a:xfrm>
            <a:off x="1147763" y="728663"/>
            <a:ext cx="4587875" cy="3641725"/>
          </a:xfrm>
          <a:prstGeom prst="rect">
            <a:avLst/>
          </a:prstGeom>
          <a:solidFill>
            <a:srgbClr val="FFFFFF"/>
          </a:solidFill>
          <a:ln w="9360">
            <a:solidFill>
              <a:srgbClr val="000000"/>
            </a:solidFill>
            <a:miter lim="800000"/>
            <a:headEnd/>
            <a:tailEnd/>
          </a:ln>
        </p:spPr>
        <p:txBody>
          <a:bodyPr wrap="none" lIns="94814" tIns="47407" rIns="94814" bIns="47407"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9pPr>
          </a:lstStyle>
          <a:p>
            <a:pPr eaLnBrk="1" hangingPunct="1">
              <a:lnSpc>
                <a:spcPct val="69000"/>
              </a:lnSpc>
              <a:spcBef>
                <a:spcPct val="0"/>
              </a:spcBef>
            </a:pPr>
            <a:endParaRPr lang="en-US" sz="2400">
              <a:solidFill>
                <a:schemeClr val="bg1"/>
              </a:solidFill>
              <a:cs typeface="Tahoma" panose="020B0604030504040204" pitchFamily="34" charset="0"/>
            </a:endParaRPr>
          </a:p>
        </p:txBody>
      </p:sp>
      <p:sp>
        <p:nvSpPr>
          <p:cNvPr id="34820" name="Text Box 2"/>
          <p:cNvSpPr>
            <a:spLocks noGrp="1" noChangeArrowheads="1"/>
          </p:cNvSpPr>
          <p:nvPr>
            <p:ph type="body"/>
          </p:nvPr>
        </p:nvSpPr>
        <p:spPr>
          <a:xfrm>
            <a:off x="1147763" y="4613275"/>
            <a:ext cx="4587875" cy="436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r>
              <a:rPr lang="en-GB" sz="1800" dirty="0" smtClean="0">
                <a:latin typeface="Times New Roman" panose="02020603050405020304" pitchFamily="18" charset="0"/>
                <a:cs typeface="Tahoma" panose="020B0604030504040204" pitchFamily="34" charset="0"/>
              </a:rPr>
              <a:t>The latest tunnelling technology has been incorporated into pipe jacking excavation systems and a range of machines are available for pipejacking in most ground conditions from soft water bearing strata to hard rock.</a:t>
            </a:r>
          </a:p>
          <a:p>
            <a:pPr eaLnBrk="1" hangingPunct="1">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endParaRPr lang="en-GB" sz="1900" dirty="0" smtClean="0">
              <a:latin typeface="Times New Roman" panose="02020603050405020304" pitchFamily="18" charset="0"/>
              <a:cs typeface="Tahoma" panose="020B0604030504040204" pitchFamily="34" charset="0"/>
            </a:endParaRPr>
          </a:p>
          <a:p>
            <a:pPr eaLnBrk="1" hangingPunct="1">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endParaRPr lang="en-GB" sz="1900" dirty="0" smtClean="0">
              <a:latin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125609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95F91538-FBE7-4DCE-BBE3-7F2B4351BC5D}" type="slidenum">
              <a:rPr lang="en-GB" smtClean="0">
                <a:latin typeface="Bitstream Vera Serif" charset="0"/>
              </a:rPr>
              <a:pPr>
                <a:spcBef>
                  <a:spcPct val="0"/>
                </a:spcBef>
                <a:buSzPct val="45000"/>
                <a:buFont typeface="Wingdings" panose="05000000000000000000" pitchFamily="2" charset="2"/>
                <a:buNone/>
              </a:pPr>
              <a:t>7</a:t>
            </a:fld>
            <a:endParaRPr lang="en-GB" smtClean="0">
              <a:latin typeface="Bitstream Vera Serif" charset="0"/>
            </a:endParaRPr>
          </a:p>
        </p:txBody>
      </p:sp>
      <p:sp>
        <p:nvSpPr>
          <p:cNvPr id="36867" name="Text Box 1"/>
          <p:cNvSpPr txBox="1">
            <a:spLocks noChangeArrowheads="1"/>
          </p:cNvSpPr>
          <p:nvPr/>
        </p:nvSpPr>
        <p:spPr bwMode="auto">
          <a:xfrm>
            <a:off x="1147763" y="728663"/>
            <a:ext cx="4587875" cy="3641725"/>
          </a:xfrm>
          <a:prstGeom prst="rect">
            <a:avLst/>
          </a:prstGeom>
          <a:solidFill>
            <a:srgbClr val="FFFFFF"/>
          </a:solidFill>
          <a:ln w="9360">
            <a:solidFill>
              <a:srgbClr val="000000"/>
            </a:solidFill>
            <a:miter lim="800000"/>
            <a:headEnd/>
            <a:tailEnd/>
          </a:ln>
        </p:spPr>
        <p:txBody>
          <a:bodyPr wrap="none" lIns="94814" tIns="47407" rIns="94814" bIns="47407"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9pPr>
          </a:lstStyle>
          <a:p>
            <a:pPr eaLnBrk="1" hangingPunct="1">
              <a:lnSpc>
                <a:spcPct val="69000"/>
              </a:lnSpc>
              <a:spcBef>
                <a:spcPct val="0"/>
              </a:spcBef>
            </a:pPr>
            <a:endParaRPr lang="en-US" sz="2400">
              <a:solidFill>
                <a:schemeClr val="bg1"/>
              </a:solidFill>
              <a:cs typeface="Tahoma" panose="020B0604030504040204" pitchFamily="34" charset="0"/>
            </a:endParaRPr>
          </a:p>
        </p:txBody>
      </p:sp>
      <p:sp>
        <p:nvSpPr>
          <p:cNvPr id="36868" name="Text Box 2"/>
          <p:cNvSpPr>
            <a:spLocks noGrp="1" noChangeArrowheads="1"/>
          </p:cNvSpPr>
          <p:nvPr>
            <p:ph type="body"/>
          </p:nvPr>
        </p:nvSpPr>
        <p:spPr>
          <a:xfrm>
            <a:off x="1147763" y="4613275"/>
            <a:ext cx="4587875" cy="4368800"/>
          </a:xfrm>
          <a:solidFill>
            <a:srgbClr val="FFFFFF"/>
          </a:solid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r>
              <a:rPr lang="en-GB" sz="1800" dirty="0" smtClean="0">
                <a:latin typeface="Times New Roman" panose="02020603050405020304" pitchFamily="18" charset="0"/>
                <a:cs typeface="Tahoma" panose="020B0604030504040204" pitchFamily="34" charset="0"/>
              </a:rPr>
              <a:t>A backacter – an open face shield in which a mechanical backacter is mounted for excavation purposes.</a:t>
            </a:r>
          </a:p>
        </p:txBody>
      </p:sp>
    </p:spTree>
    <p:extLst>
      <p:ext uri="{BB962C8B-B14F-4D97-AF65-F5344CB8AC3E}">
        <p14:creationId xmlns:p14="http://schemas.microsoft.com/office/powerpoint/2010/main" val="3857845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29236F20-4C6D-4CF1-BA1D-7C89CA57159F}" type="slidenum">
              <a:rPr lang="en-GB" smtClean="0">
                <a:latin typeface="Bitstream Vera Serif" charset="0"/>
              </a:rPr>
              <a:pPr>
                <a:spcBef>
                  <a:spcPct val="0"/>
                </a:spcBef>
                <a:buSzPct val="45000"/>
                <a:buFont typeface="Wingdings" panose="05000000000000000000" pitchFamily="2" charset="2"/>
                <a:buNone/>
              </a:pPr>
              <a:t>8</a:t>
            </a:fld>
            <a:endParaRPr lang="en-GB" smtClean="0">
              <a:latin typeface="Bitstream Vera Serif" charset="0"/>
            </a:endParaRPr>
          </a:p>
        </p:txBody>
      </p:sp>
      <p:sp>
        <p:nvSpPr>
          <p:cNvPr id="38915" name="Text Box 1"/>
          <p:cNvSpPr txBox="1">
            <a:spLocks noChangeArrowheads="1"/>
          </p:cNvSpPr>
          <p:nvPr/>
        </p:nvSpPr>
        <p:spPr bwMode="auto">
          <a:xfrm>
            <a:off x="1147763" y="728663"/>
            <a:ext cx="4587875" cy="3641725"/>
          </a:xfrm>
          <a:prstGeom prst="rect">
            <a:avLst/>
          </a:prstGeom>
          <a:solidFill>
            <a:srgbClr val="FFFFFF"/>
          </a:solidFill>
          <a:ln w="9360">
            <a:solidFill>
              <a:srgbClr val="000000"/>
            </a:solidFill>
            <a:miter lim="800000"/>
            <a:headEnd/>
            <a:tailEnd/>
          </a:ln>
        </p:spPr>
        <p:txBody>
          <a:bodyPr wrap="none" lIns="94814" tIns="47407" rIns="94814" bIns="47407"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9pPr>
          </a:lstStyle>
          <a:p>
            <a:pPr eaLnBrk="1" hangingPunct="1">
              <a:lnSpc>
                <a:spcPct val="69000"/>
              </a:lnSpc>
              <a:spcBef>
                <a:spcPct val="0"/>
              </a:spcBef>
            </a:pPr>
            <a:endParaRPr lang="en-US" sz="2400">
              <a:solidFill>
                <a:schemeClr val="bg1"/>
              </a:solidFill>
              <a:cs typeface="Tahoma" panose="020B0604030504040204" pitchFamily="34" charset="0"/>
            </a:endParaRPr>
          </a:p>
        </p:txBody>
      </p:sp>
      <p:sp>
        <p:nvSpPr>
          <p:cNvPr id="38916" name="Text Box 2"/>
          <p:cNvSpPr>
            <a:spLocks noGrp="1" noChangeArrowheads="1"/>
          </p:cNvSpPr>
          <p:nvPr>
            <p:ph type="body"/>
          </p:nvPr>
        </p:nvSpPr>
        <p:spPr>
          <a:xfrm>
            <a:off x="1147763" y="4613275"/>
            <a:ext cx="4587875" cy="436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r>
              <a:rPr lang="en-GB" sz="1800" dirty="0" smtClean="0">
                <a:latin typeface="Times New Roman" panose="02020603050405020304" pitchFamily="18" charset="0"/>
                <a:cs typeface="Tahoma" panose="020B0604030504040204" pitchFamily="34" charset="0"/>
              </a:rPr>
              <a:t>An open face cutter boom – an open face shield in which a cutter boom is mounted for excavation purposes.</a:t>
            </a:r>
          </a:p>
        </p:txBody>
      </p:sp>
    </p:spTree>
    <p:extLst>
      <p:ext uri="{BB962C8B-B14F-4D97-AF65-F5344CB8AC3E}">
        <p14:creationId xmlns:p14="http://schemas.microsoft.com/office/powerpoint/2010/main" val="2293876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51075" algn="l"/>
                <a:tab pos="30019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393B52BA-0B54-4C54-B56B-623955CD1C32}" type="slidenum">
              <a:rPr lang="en-GB" smtClean="0">
                <a:latin typeface="Bitstream Vera Serif" charset="0"/>
              </a:rPr>
              <a:pPr>
                <a:spcBef>
                  <a:spcPct val="0"/>
                </a:spcBef>
                <a:buSzPct val="45000"/>
                <a:buFont typeface="Wingdings" panose="05000000000000000000" pitchFamily="2" charset="2"/>
                <a:buNone/>
              </a:pPr>
              <a:t>9</a:t>
            </a:fld>
            <a:endParaRPr lang="en-GB" smtClean="0">
              <a:latin typeface="Bitstream Vera Serif" charset="0"/>
            </a:endParaRPr>
          </a:p>
        </p:txBody>
      </p:sp>
      <p:sp>
        <p:nvSpPr>
          <p:cNvPr id="40963" name="Text Box 1"/>
          <p:cNvSpPr txBox="1">
            <a:spLocks noChangeArrowheads="1"/>
          </p:cNvSpPr>
          <p:nvPr/>
        </p:nvSpPr>
        <p:spPr bwMode="auto">
          <a:xfrm>
            <a:off x="1147763" y="728663"/>
            <a:ext cx="4587875" cy="3641725"/>
          </a:xfrm>
          <a:prstGeom prst="rect">
            <a:avLst/>
          </a:prstGeom>
          <a:solidFill>
            <a:srgbClr val="FFFFFF"/>
          </a:solidFill>
          <a:ln w="9360">
            <a:solidFill>
              <a:srgbClr val="000000"/>
            </a:solidFill>
            <a:miter lim="800000"/>
            <a:headEnd/>
            <a:tailEnd/>
          </a:ln>
        </p:spPr>
        <p:txBody>
          <a:bodyPr wrap="none" lIns="94814" tIns="47407" rIns="94814" bIns="47407"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9pPr>
          </a:lstStyle>
          <a:p>
            <a:pPr eaLnBrk="1" hangingPunct="1">
              <a:lnSpc>
                <a:spcPct val="69000"/>
              </a:lnSpc>
              <a:spcBef>
                <a:spcPct val="0"/>
              </a:spcBef>
            </a:pPr>
            <a:endParaRPr lang="en-US" sz="2400">
              <a:solidFill>
                <a:schemeClr val="bg1"/>
              </a:solidFill>
              <a:cs typeface="Tahoma" panose="020B0604030504040204" pitchFamily="34" charset="0"/>
            </a:endParaRPr>
          </a:p>
        </p:txBody>
      </p:sp>
      <p:sp>
        <p:nvSpPr>
          <p:cNvPr id="40964" name="Text Box 2"/>
          <p:cNvSpPr>
            <a:spLocks noGrp="1" noChangeArrowheads="1"/>
          </p:cNvSpPr>
          <p:nvPr>
            <p:ph type="body"/>
          </p:nvPr>
        </p:nvSpPr>
        <p:spPr>
          <a:xfrm>
            <a:off x="1147763" y="4613275"/>
            <a:ext cx="4587876" cy="4368800"/>
          </a:xfrm>
          <a:solidFill>
            <a:srgbClr val="FFFFFF"/>
          </a:solid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ts val="700"/>
              </a:spcBef>
              <a:tabLst>
                <a:tab pos="0" algn="l"/>
                <a:tab pos="463550" algn="l"/>
                <a:tab pos="928688" algn="l"/>
                <a:tab pos="1395413" algn="l"/>
                <a:tab pos="1860550" algn="l"/>
                <a:tab pos="2327275" algn="l"/>
                <a:tab pos="2792413" algn="l"/>
                <a:tab pos="3259138" algn="l"/>
                <a:tab pos="3724275" algn="l"/>
                <a:tab pos="4189413" algn="l"/>
                <a:tab pos="4656138" algn="l"/>
                <a:tab pos="5121275" algn="l"/>
                <a:tab pos="5588000" algn="l"/>
                <a:tab pos="6053138" algn="l"/>
                <a:tab pos="6519863" algn="l"/>
                <a:tab pos="6985000" algn="l"/>
                <a:tab pos="7451725" algn="l"/>
                <a:tab pos="7916863" algn="l"/>
                <a:tab pos="8382000" algn="l"/>
                <a:tab pos="8848725" algn="l"/>
                <a:tab pos="9313863" algn="l"/>
              </a:tabLst>
            </a:pPr>
            <a:r>
              <a:rPr lang="en-GB" sz="1800" dirty="0" smtClean="0">
                <a:latin typeface="Times New Roman" panose="02020603050405020304" pitchFamily="18" charset="0"/>
                <a:cs typeface="Tahoma" panose="020B0604030504040204" pitchFamily="34" charset="0"/>
              </a:rPr>
              <a:t>A tunnel boring machine – a shield having a rotating head. Various cutting heads are available to suit a broad range of ground conditions.</a:t>
            </a:r>
          </a:p>
        </p:txBody>
      </p:sp>
    </p:spTree>
    <p:extLst>
      <p:ext uri="{BB962C8B-B14F-4D97-AF65-F5344CB8AC3E}">
        <p14:creationId xmlns:p14="http://schemas.microsoft.com/office/powerpoint/2010/main" val="4140706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24507"/>
            <a:ext cx="7772400" cy="1465942"/>
          </a:xfr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1371600" y="3875405"/>
            <a:ext cx="6400800" cy="174773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784497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179066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6413" y="0"/>
            <a:ext cx="2284412" cy="5695959"/>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 y="0"/>
            <a:ext cx="6704013" cy="569595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011284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0825" cy="1215813"/>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1" y="1443779"/>
            <a:ext cx="4494213" cy="42521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4646613" y="1443779"/>
            <a:ext cx="4494212" cy="4252180"/>
          </a:xfrm>
        </p:spPr>
        <p:txBody>
          <a:bodyPr/>
          <a:lstStyle/>
          <a:p>
            <a:pPr lvl="0"/>
            <a:endParaRPr lang="en-GB" noProof="0" smtClean="0"/>
          </a:p>
        </p:txBody>
      </p:sp>
    </p:spTree>
    <p:extLst>
      <p:ext uri="{BB962C8B-B14F-4D97-AF65-F5344CB8AC3E}">
        <p14:creationId xmlns:p14="http://schemas.microsoft.com/office/powerpoint/2010/main" val="1032749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0825" cy="1215813"/>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1" y="1443779"/>
            <a:ext cx="4494213" cy="42521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hart Placeholder 3"/>
          <p:cNvSpPr>
            <a:spLocks noGrp="1"/>
          </p:cNvSpPr>
          <p:nvPr>
            <p:ph type="chart" sz="half" idx="2"/>
          </p:nvPr>
        </p:nvSpPr>
        <p:spPr>
          <a:xfrm>
            <a:off x="4646613" y="1443779"/>
            <a:ext cx="4494212" cy="4252180"/>
          </a:xfrm>
        </p:spPr>
        <p:txBody>
          <a:bodyPr/>
          <a:lstStyle/>
          <a:p>
            <a:pPr lvl="0"/>
            <a:endParaRPr lang="en-GB" noProof="0" smtClean="0"/>
          </a:p>
        </p:txBody>
      </p:sp>
    </p:spTree>
    <p:extLst>
      <p:ext uri="{BB962C8B-B14F-4D97-AF65-F5344CB8AC3E}">
        <p14:creationId xmlns:p14="http://schemas.microsoft.com/office/powerpoint/2010/main" val="3167088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0825" cy="1215813"/>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1" y="1443779"/>
            <a:ext cx="9140825" cy="4252180"/>
          </a:xfrm>
        </p:spPr>
        <p:txBody>
          <a:bodyPr/>
          <a:lstStyle/>
          <a:p>
            <a:pPr lvl="0"/>
            <a:endParaRPr lang="en-GB" noProof="0" smtClean="0"/>
          </a:p>
        </p:txBody>
      </p:sp>
    </p:spTree>
    <p:extLst>
      <p:ext uri="{BB962C8B-B14F-4D97-AF65-F5344CB8AC3E}">
        <p14:creationId xmlns:p14="http://schemas.microsoft.com/office/powerpoint/2010/main" val="3471654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4571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24507"/>
            <a:ext cx="7772400" cy="1465942"/>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75405"/>
            <a:ext cx="6400800" cy="174773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174761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49310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394659"/>
            <a:ext cx="7772400" cy="1358291"/>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898639"/>
            <a:ext cx="7772400" cy="149602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01848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1" y="1600505"/>
            <a:ext cx="4037013" cy="45118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6613" y="1600505"/>
            <a:ext cx="4037012" cy="45118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67965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738319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75"/>
            <a:ext cx="8229600" cy="1139825"/>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0849"/>
            <a:ext cx="4040188" cy="63798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8834"/>
            <a:ext cx="4040188" cy="39403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0849"/>
            <a:ext cx="4041775" cy="63798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68834"/>
            <a:ext cx="4041775" cy="39403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7855475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028522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6695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2292"/>
            <a:ext cx="3008313" cy="1158822"/>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2292"/>
            <a:ext cx="5111750" cy="58368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1114"/>
            <a:ext cx="3008313" cy="467803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765611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787265"/>
            <a:ext cx="5486400" cy="56516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1073"/>
            <a:ext cx="5486400" cy="410337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52429"/>
            <a:ext cx="5486400" cy="8026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92305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272475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6413" y="1600505"/>
            <a:ext cx="2284412" cy="451180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 y="1600505"/>
            <a:ext cx="6704013" cy="45118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850218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 y="4217353"/>
            <a:ext cx="9140825" cy="1136659"/>
          </a:xfrm>
        </p:spPr>
        <p:txBody>
          <a:bodyPr/>
          <a:lstStyle/>
          <a:p>
            <a:r>
              <a:rPr lang="en-US" smtClean="0"/>
              <a:t>Click to edit Master title style</a:t>
            </a:r>
            <a:endParaRPr lang="en-GB"/>
          </a:p>
        </p:txBody>
      </p:sp>
    </p:spTree>
    <p:extLst>
      <p:ext uri="{BB962C8B-B14F-4D97-AF65-F5344CB8AC3E}">
        <p14:creationId xmlns:p14="http://schemas.microsoft.com/office/powerpoint/2010/main" val="2833105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24507"/>
            <a:ext cx="7772400" cy="1465942"/>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75405"/>
            <a:ext cx="6400800" cy="174773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22375869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313612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394659"/>
            <a:ext cx="7772400" cy="1358291"/>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898639"/>
            <a:ext cx="7772400" cy="149602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572640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394659"/>
            <a:ext cx="7772400" cy="1358291"/>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898639"/>
            <a:ext cx="7772400" cy="149602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0772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1" y="1600505"/>
            <a:ext cx="4037013" cy="45118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6613" y="1600505"/>
            <a:ext cx="4037012" cy="45118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5133063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75"/>
            <a:ext cx="8229600" cy="1139825"/>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0849"/>
            <a:ext cx="4040188" cy="63798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8834"/>
            <a:ext cx="4040188" cy="39403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0849"/>
            <a:ext cx="4041775" cy="63798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68834"/>
            <a:ext cx="4041775" cy="39403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110559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8121311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1988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2292"/>
            <a:ext cx="3008313" cy="1158822"/>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2292"/>
            <a:ext cx="5111750" cy="58368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1114"/>
            <a:ext cx="3008313" cy="467803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57206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787265"/>
            <a:ext cx="5486400" cy="56516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1073"/>
            <a:ext cx="5486400" cy="410337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52429"/>
            <a:ext cx="5486400" cy="8026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67438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612514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6413" y="1600505"/>
            <a:ext cx="2284412" cy="451180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 y="1600505"/>
            <a:ext cx="6704013" cy="45118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0419164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 y="4217353"/>
            <a:ext cx="9140825" cy="1136659"/>
          </a:xfrm>
        </p:spPr>
        <p:txBody>
          <a:bodyPr/>
          <a:lstStyle/>
          <a:p>
            <a:r>
              <a:rPr lang="en-US" smtClean="0"/>
              <a:t>Click to edit Master title style</a:t>
            </a:r>
            <a:endParaRPr lang="en-GB"/>
          </a:p>
        </p:txBody>
      </p:sp>
    </p:spTree>
    <p:extLst>
      <p:ext uri="{BB962C8B-B14F-4D97-AF65-F5344CB8AC3E}">
        <p14:creationId xmlns:p14="http://schemas.microsoft.com/office/powerpoint/2010/main" val="1646022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 y="1443779"/>
            <a:ext cx="4494213" cy="42521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6613" y="1443779"/>
            <a:ext cx="4494212" cy="42521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52086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75"/>
            <a:ext cx="8229600" cy="1139825"/>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0849"/>
            <a:ext cx="4040188" cy="63798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8834"/>
            <a:ext cx="4040188" cy="39403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0849"/>
            <a:ext cx="4041775" cy="63798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68834"/>
            <a:ext cx="4041775" cy="39403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41229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978836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926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2292"/>
            <a:ext cx="3008313" cy="1158822"/>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2292"/>
            <a:ext cx="5111750" cy="58368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1114"/>
            <a:ext cx="3008313" cy="467803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89266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787265"/>
            <a:ext cx="5486400" cy="56516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1073"/>
            <a:ext cx="5486400" cy="410337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52429"/>
            <a:ext cx="5486400" cy="8026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86539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1" y="0"/>
            <a:ext cx="9140825" cy="121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720000" tIns="46800" rIns="720000" bIns="46800" numCol="1" anchor="ctr" anchorCtr="0" compatLnSpc="1">
            <a:prstTxWarp prst="textNoShape">
              <a:avLst/>
            </a:prstTxWarp>
          </a:bodyPr>
          <a:lstStyle/>
          <a:p>
            <a:pPr lvl="0"/>
            <a:r>
              <a:rPr lang="en-GB" dirty="0" smtClean="0"/>
              <a:t>Click to edit the title text format</a:t>
            </a:r>
          </a:p>
        </p:txBody>
      </p:sp>
      <p:sp>
        <p:nvSpPr>
          <p:cNvPr id="1028" name="Rectangle 3"/>
          <p:cNvSpPr>
            <a:spLocks noGrp="1" noChangeArrowheads="1"/>
          </p:cNvSpPr>
          <p:nvPr>
            <p:ph type="body" idx="1"/>
          </p:nvPr>
        </p:nvSpPr>
        <p:spPr bwMode="auto">
          <a:xfrm>
            <a:off x="1" y="1443779"/>
            <a:ext cx="9140825" cy="425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720000" tIns="46800" rIns="720000" bIns="46800" numCol="1" anchor="t" anchorCtr="0" compatLnSpc="1">
            <a:prstTxWarp prst="textNoShape">
              <a:avLst/>
            </a:prstTxWarp>
          </a:bodyPr>
          <a:lstStyle/>
          <a:p>
            <a:pPr lvl="0"/>
            <a:r>
              <a:rPr lang="en-GB" dirty="0" smtClean="0"/>
              <a:t>Click to edit the outline text format</a:t>
            </a:r>
          </a:p>
          <a:p>
            <a:pPr lvl="1"/>
            <a:r>
              <a:rPr lang="en-GB" dirty="0" smtClean="0"/>
              <a:t>Second Outline Level</a:t>
            </a:r>
          </a:p>
          <a:p>
            <a:pPr lvl="2"/>
            <a:r>
              <a:rPr lang="en-GB" dirty="0" smtClean="0"/>
              <a:t>Third Outline Level</a:t>
            </a:r>
          </a:p>
          <a:p>
            <a:pPr lvl="3"/>
            <a:r>
              <a:rPr lang="en-GB" dirty="0" smtClean="0"/>
              <a:t>Fourth Outline Level</a:t>
            </a:r>
          </a:p>
          <a:p>
            <a:pPr lvl="4"/>
            <a:r>
              <a:rPr lang="en-GB" dirty="0" smtClean="0"/>
              <a:t>Fifth Outline Level</a:t>
            </a:r>
          </a:p>
          <a:p>
            <a:pPr lvl="4"/>
            <a:r>
              <a:rPr lang="en-GB" dirty="0" smtClean="0"/>
              <a:t>Sixth Outline Level</a:t>
            </a:r>
          </a:p>
          <a:p>
            <a:pPr lvl="4"/>
            <a:r>
              <a:rPr lang="en-GB" dirty="0" smtClean="0"/>
              <a:t>Seventh Outline Level</a:t>
            </a:r>
          </a:p>
          <a:p>
            <a:pPr lvl="4"/>
            <a:r>
              <a:rPr lang="en-GB" dirty="0" smtClean="0"/>
              <a:t>Eighth Outline Level</a:t>
            </a:r>
          </a:p>
          <a:p>
            <a:pPr lvl="4"/>
            <a:r>
              <a:rPr lang="en-GB" dirty="0" smtClean="0"/>
              <a:t>Ninth Outline Level</a:t>
            </a:r>
          </a:p>
        </p:txBody>
      </p:sp>
      <p:sp>
        <p:nvSpPr>
          <p:cNvPr id="2" name="Rectangle 1"/>
          <p:cNvSpPr/>
          <p:nvPr userDrawn="1"/>
        </p:nvSpPr>
        <p:spPr bwMode="auto">
          <a:xfrm>
            <a:off x="0" y="5580000"/>
            <a:ext cx="9144000" cy="179500"/>
          </a:xfrm>
          <a:prstGeom prst="rect">
            <a:avLst/>
          </a:prstGeom>
          <a:solidFill>
            <a:srgbClr val="98A1C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69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Times New Roman" pitchFamily="16" charset="0"/>
              <a:cs typeface="Tahoma" charset="0"/>
            </a:endParaRPr>
          </a:p>
        </p:txBody>
      </p:sp>
      <p:sp>
        <p:nvSpPr>
          <p:cNvPr id="6" name="Rectangle 5"/>
          <p:cNvSpPr/>
          <p:nvPr userDrawn="1"/>
        </p:nvSpPr>
        <p:spPr bwMode="auto">
          <a:xfrm>
            <a:off x="0" y="6659450"/>
            <a:ext cx="9144000" cy="179500"/>
          </a:xfrm>
          <a:prstGeom prst="rect">
            <a:avLst/>
          </a:prstGeom>
          <a:solidFill>
            <a:srgbClr val="98A1C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69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Times New Roman" pitchFamily="16" charset="0"/>
              <a:cs typeface="Tahoma" charset="0"/>
            </a:endParaRPr>
          </a:p>
        </p:txBody>
      </p:sp>
      <p:sp>
        <p:nvSpPr>
          <p:cNvPr id="3" name="Rectangle 2"/>
          <p:cNvSpPr/>
          <p:nvPr userDrawn="1"/>
        </p:nvSpPr>
        <p:spPr bwMode="auto">
          <a:xfrm>
            <a:off x="0" y="5760000"/>
            <a:ext cx="9144000" cy="900000"/>
          </a:xfrm>
          <a:prstGeom prst="rect">
            <a:avLst/>
          </a:prstGeom>
          <a:gradFill flip="none" rotWithShape="1">
            <a:gsLst>
              <a:gs pos="50000">
                <a:srgbClr val="7988B5"/>
              </a:gs>
              <a:gs pos="100000">
                <a:srgbClr val="3F414E"/>
              </a:gs>
            </a:gsLst>
            <a:lin ang="16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69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Times New Roman" pitchFamily="16" charset="0"/>
              <a:cs typeface="Tahoma" charset="0"/>
            </a:endParaRPr>
          </a:p>
        </p:txBody>
      </p:sp>
      <p:pic>
        <p:nvPicPr>
          <p:cNvPr id="5" name="Picture 4" descr="PJA logo 2014.png"/>
          <p:cNvPicPr>
            <a:picLocks noChangeAspect="1"/>
          </p:cNvPicPr>
          <p:nvPr userDrawn="1"/>
        </p:nvPicPr>
        <p:blipFill>
          <a:blip r:embed="rId17" cstate="print">
            <a:alphaModFix amt="75000"/>
            <a:extLst>
              <a:ext uri="{28A0092B-C50C-407E-A947-70E740481C1C}">
                <a14:useLocalDpi xmlns:a14="http://schemas.microsoft.com/office/drawing/2010/main" val="0"/>
              </a:ext>
            </a:extLst>
          </a:blip>
          <a:stretch>
            <a:fillRect/>
          </a:stretch>
        </p:blipFill>
        <p:spPr>
          <a:xfrm>
            <a:off x="7560000" y="5939755"/>
            <a:ext cx="1283208" cy="539496"/>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timing>
    <p:tnLst>
      <p:par>
        <p:cTn id="1" dur="indefinite" restart="never" nodeType="tmRoot"/>
      </p:par>
    </p:tnLst>
  </p:timing>
  <p:txStyles>
    <p:titleStyle>
      <a:lvl1pPr algn="l" defTabSz="449263" rtl="0" eaLnBrk="0" fontAlgn="base" hangingPunct="0">
        <a:lnSpc>
          <a:spcPct val="69000"/>
        </a:lnSpc>
        <a:spcBef>
          <a:spcPct val="0"/>
        </a:spcBef>
        <a:spcAft>
          <a:spcPct val="0"/>
        </a:spcAft>
        <a:buClr>
          <a:srgbClr val="000066"/>
        </a:buClr>
        <a:buSzPct val="100000"/>
        <a:buFont typeface="Times New Roman" panose="02020603050405020304" pitchFamily="18" charset="0"/>
        <a:defRPr sz="3600" b="0" i="0" spc="-150">
          <a:solidFill>
            <a:srgbClr val="7988B5"/>
          </a:solidFill>
          <a:latin typeface="Avenir 85 Heavy"/>
          <a:ea typeface="MS PGothic" panose="020B0600070205080204" pitchFamily="34" charset="-128"/>
          <a:cs typeface="Avenir 85 Heavy"/>
        </a:defRPr>
      </a:lvl1pPr>
      <a:lvl2pPr algn="l" defTabSz="449263" rtl="0" eaLnBrk="0" fontAlgn="base" hangingPunct="0">
        <a:lnSpc>
          <a:spcPct val="69000"/>
        </a:lnSpc>
        <a:spcBef>
          <a:spcPct val="0"/>
        </a:spcBef>
        <a:spcAft>
          <a:spcPct val="0"/>
        </a:spcAft>
        <a:buClr>
          <a:srgbClr val="000066"/>
        </a:buClr>
        <a:buSzPct val="100000"/>
        <a:buFont typeface="Times New Roman" panose="02020603050405020304" pitchFamily="18" charset="0"/>
        <a:defRPr sz="3600">
          <a:solidFill>
            <a:srgbClr val="000066"/>
          </a:solidFill>
          <a:latin typeface="Times New Roman" pitchFamily="16" charset="0"/>
          <a:ea typeface="MS PGothic" panose="020B0600070205080204" pitchFamily="34" charset="-128"/>
          <a:cs typeface="Tahoma" charset="0"/>
        </a:defRPr>
      </a:lvl2pPr>
      <a:lvl3pPr algn="l" defTabSz="449263" rtl="0" eaLnBrk="0" fontAlgn="base" hangingPunct="0">
        <a:lnSpc>
          <a:spcPct val="69000"/>
        </a:lnSpc>
        <a:spcBef>
          <a:spcPct val="0"/>
        </a:spcBef>
        <a:spcAft>
          <a:spcPct val="0"/>
        </a:spcAft>
        <a:buClr>
          <a:srgbClr val="000066"/>
        </a:buClr>
        <a:buSzPct val="100000"/>
        <a:buFont typeface="Times New Roman" panose="02020603050405020304" pitchFamily="18" charset="0"/>
        <a:defRPr sz="3600">
          <a:solidFill>
            <a:srgbClr val="000066"/>
          </a:solidFill>
          <a:latin typeface="Times New Roman" pitchFamily="16" charset="0"/>
          <a:ea typeface="MS PGothic" panose="020B0600070205080204" pitchFamily="34" charset="-128"/>
          <a:cs typeface="Tahoma" charset="0"/>
        </a:defRPr>
      </a:lvl3pPr>
      <a:lvl4pPr algn="l" defTabSz="449263" rtl="0" eaLnBrk="0" fontAlgn="base" hangingPunct="0">
        <a:lnSpc>
          <a:spcPct val="69000"/>
        </a:lnSpc>
        <a:spcBef>
          <a:spcPct val="0"/>
        </a:spcBef>
        <a:spcAft>
          <a:spcPct val="0"/>
        </a:spcAft>
        <a:buClr>
          <a:srgbClr val="000066"/>
        </a:buClr>
        <a:buSzPct val="100000"/>
        <a:buFont typeface="Times New Roman" panose="02020603050405020304" pitchFamily="18" charset="0"/>
        <a:defRPr sz="3600">
          <a:solidFill>
            <a:srgbClr val="000066"/>
          </a:solidFill>
          <a:latin typeface="Times New Roman" pitchFamily="16" charset="0"/>
          <a:ea typeface="MS PGothic" panose="020B0600070205080204" pitchFamily="34" charset="-128"/>
          <a:cs typeface="Tahoma" charset="0"/>
        </a:defRPr>
      </a:lvl4pPr>
      <a:lvl5pPr algn="l" defTabSz="449263" rtl="0" eaLnBrk="0" fontAlgn="base" hangingPunct="0">
        <a:lnSpc>
          <a:spcPct val="69000"/>
        </a:lnSpc>
        <a:spcBef>
          <a:spcPct val="0"/>
        </a:spcBef>
        <a:spcAft>
          <a:spcPct val="0"/>
        </a:spcAft>
        <a:buClr>
          <a:srgbClr val="000066"/>
        </a:buClr>
        <a:buSzPct val="100000"/>
        <a:buFont typeface="Times New Roman" panose="02020603050405020304" pitchFamily="18" charset="0"/>
        <a:defRPr sz="3600">
          <a:solidFill>
            <a:srgbClr val="000066"/>
          </a:solidFill>
          <a:latin typeface="Times New Roman" pitchFamily="16" charset="0"/>
          <a:ea typeface="MS PGothic" panose="020B0600070205080204" pitchFamily="34" charset="-128"/>
          <a:cs typeface="Tahoma" charset="0"/>
        </a:defRPr>
      </a:lvl5pPr>
      <a:lvl6pPr marL="457200" algn="l" defTabSz="449263" rtl="0" fontAlgn="base">
        <a:lnSpc>
          <a:spcPct val="69000"/>
        </a:lnSpc>
        <a:spcBef>
          <a:spcPct val="0"/>
        </a:spcBef>
        <a:spcAft>
          <a:spcPct val="0"/>
        </a:spcAft>
        <a:buClr>
          <a:srgbClr val="000066"/>
        </a:buClr>
        <a:buSzPct val="100000"/>
        <a:buFont typeface="Times New Roman" pitchFamily="16" charset="0"/>
        <a:defRPr sz="3600">
          <a:solidFill>
            <a:srgbClr val="000066"/>
          </a:solidFill>
          <a:latin typeface="Times New Roman" pitchFamily="16" charset="0"/>
          <a:cs typeface="Tahoma" charset="0"/>
        </a:defRPr>
      </a:lvl6pPr>
      <a:lvl7pPr marL="914400" algn="l" defTabSz="449263" rtl="0" fontAlgn="base">
        <a:lnSpc>
          <a:spcPct val="69000"/>
        </a:lnSpc>
        <a:spcBef>
          <a:spcPct val="0"/>
        </a:spcBef>
        <a:spcAft>
          <a:spcPct val="0"/>
        </a:spcAft>
        <a:buClr>
          <a:srgbClr val="000066"/>
        </a:buClr>
        <a:buSzPct val="100000"/>
        <a:buFont typeface="Times New Roman" pitchFamily="16" charset="0"/>
        <a:defRPr sz="3600">
          <a:solidFill>
            <a:srgbClr val="000066"/>
          </a:solidFill>
          <a:latin typeface="Times New Roman" pitchFamily="16" charset="0"/>
          <a:cs typeface="Tahoma" charset="0"/>
        </a:defRPr>
      </a:lvl7pPr>
      <a:lvl8pPr marL="1371600" algn="l" defTabSz="449263" rtl="0" fontAlgn="base">
        <a:lnSpc>
          <a:spcPct val="69000"/>
        </a:lnSpc>
        <a:spcBef>
          <a:spcPct val="0"/>
        </a:spcBef>
        <a:spcAft>
          <a:spcPct val="0"/>
        </a:spcAft>
        <a:buClr>
          <a:srgbClr val="000066"/>
        </a:buClr>
        <a:buSzPct val="100000"/>
        <a:buFont typeface="Times New Roman" pitchFamily="16" charset="0"/>
        <a:defRPr sz="3600">
          <a:solidFill>
            <a:srgbClr val="000066"/>
          </a:solidFill>
          <a:latin typeface="Times New Roman" pitchFamily="16" charset="0"/>
          <a:cs typeface="Tahoma" charset="0"/>
        </a:defRPr>
      </a:lvl8pPr>
      <a:lvl9pPr marL="1828800" algn="l" defTabSz="449263" rtl="0" fontAlgn="base">
        <a:lnSpc>
          <a:spcPct val="69000"/>
        </a:lnSpc>
        <a:spcBef>
          <a:spcPct val="0"/>
        </a:spcBef>
        <a:spcAft>
          <a:spcPct val="0"/>
        </a:spcAft>
        <a:buClr>
          <a:srgbClr val="000066"/>
        </a:buClr>
        <a:buSzPct val="100000"/>
        <a:buFont typeface="Times New Roman" pitchFamily="16" charset="0"/>
        <a:defRPr sz="3600">
          <a:solidFill>
            <a:srgbClr val="000066"/>
          </a:solidFill>
          <a:latin typeface="Times New Roman" pitchFamily="16" charset="0"/>
          <a:cs typeface="Tahoma" charset="0"/>
        </a:defRPr>
      </a:lvl9pPr>
    </p:titleStyle>
    <p:bodyStyle>
      <a:lvl1pPr marL="339725" indent="-339725" algn="l" defTabSz="449263" rtl="0" eaLnBrk="0" fontAlgn="base" hangingPunct="0">
        <a:lnSpc>
          <a:spcPct val="69000"/>
        </a:lnSpc>
        <a:spcBef>
          <a:spcPts val="600"/>
        </a:spcBef>
        <a:spcAft>
          <a:spcPct val="0"/>
        </a:spcAft>
        <a:buClr>
          <a:srgbClr val="7988B5"/>
        </a:buClr>
        <a:buSzPct val="100000"/>
        <a:buFont typeface="Lucida Grande"/>
        <a:buChar char="•"/>
        <a:defRPr sz="2400" b="0" i="0" spc="0">
          <a:solidFill>
            <a:srgbClr val="3F414E"/>
          </a:solidFill>
          <a:latin typeface="Avenir 45 Book"/>
          <a:ea typeface="MS PGothic" panose="020B0600070205080204" pitchFamily="34" charset="-128"/>
          <a:cs typeface="Avenir 45 Book"/>
        </a:defRPr>
      </a:lvl1pPr>
      <a:lvl2pPr marL="739775" indent="-282575" algn="l" defTabSz="449263" rtl="0" eaLnBrk="0" fontAlgn="base" hangingPunct="0">
        <a:lnSpc>
          <a:spcPct val="69000"/>
        </a:lnSpc>
        <a:spcBef>
          <a:spcPts val="500"/>
        </a:spcBef>
        <a:spcAft>
          <a:spcPct val="0"/>
        </a:spcAft>
        <a:buClr>
          <a:srgbClr val="7988B5"/>
        </a:buClr>
        <a:buSzPct val="100000"/>
        <a:buFont typeface="Lucida Grande"/>
        <a:buChar char="•"/>
        <a:defRPr sz="2000" b="0" i="0" spc="0">
          <a:solidFill>
            <a:srgbClr val="3F414E"/>
          </a:solidFill>
          <a:latin typeface="Avenir 45 Book"/>
          <a:ea typeface="Tahoma" charset="0"/>
          <a:cs typeface="Avenir 45 Book"/>
        </a:defRPr>
      </a:lvl2pPr>
      <a:lvl3pPr marL="1143000" indent="-228600" algn="l" defTabSz="449263" rtl="0" eaLnBrk="0" fontAlgn="base" hangingPunct="0">
        <a:lnSpc>
          <a:spcPct val="69000"/>
        </a:lnSpc>
        <a:spcBef>
          <a:spcPts val="450"/>
        </a:spcBef>
        <a:spcAft>
          <a:spcPct val="0"/>
        </a:spcAft>
        <a:buClr>
          <a:srgbClr val="7988B5"/>
        </a:buClr>
        <a:buSzPct val="100000"/>
        <a:buFont typeface="Lucida Grande"/>
        <a:buChar char="•"/>
        <a:defRPr sz="2400" b="0" i="0" spc="0">
          <a:solidFill>
            <a:srgbClr val="3F414E"/>
          </a:solidFill>
          <a:latin typeface="Avenir 45 Book"/>
          <a:ea typeface="Tahoma" charset="0"/>
          <a:cs typeface="Avenir 45 Book"/>
        </a:defRPr>
      </a:lvl3pPr>
      <a:lvl4pPr marL="1600200" indent="-228600" algn="l" defTabSz="449263" rtl="0" eaLnBrk="0" fontAlgn="base" hangingPunct="0">
        <a:lnSpc>
          <a:spcPct val="69000"/>
        </a:lnSpc>
        <a:spcBef>
          <a:spcPts val="400"/>
        </a:spcBef>
        <a:spcAft>
          <a:spcPct val="0"/>
        </a:spcAft>
        <a:buClr>
          <a:srgbClr val="7988B5"/>
        </a:buClr>
        <a:buSzPct val="100000"/>
        <a:buFont typeface="Lucida Grande"/>
        <a:buChar char="•"/>
        <a:defRPr sz="1600" b="0" i="0" spc="0">
          <a:solidFill>
            <a:srgbClr val="3F414E"/>
          </a:solidFill>
          <a:latin typeface="Avenir 45 Book"/>
          <a:ea typeface="Tahoma" charset="0"/>
          <a:cs typeface="Avenir 45 Book"/>
        </a:defRPr>
      </a:lvl4pPr>
      <a:lvl5pPr marL="2057400" indent="-228600" algn="l" defTabSz="449263" rtl="0" eaLnBrk="0" fontAlgn="base" hangingPunct="0">
        <a:lnSpc>
          <a:spcPct val="69000"/>
        </a:lnSpc>
        <a:spcBef>
          <a:spcPts val="350"/>
        </a:spcBef>
        <a:spcAft>
          <a:spcPct val="0"/>
        </a:spcAft>
        <a:buClr>
          <a:srgbClr val="7988B5"/>
        </a:buClr>
        <a:buSzPct val="100000"/>
        <a:buFont typeface="Lucida Grande"/>
        <a:buChar char="•"/>
        <a:defRPr sz="1400" b="0" i="0" spc="0">
          <a:solidFill>
            <a:srgbClr val="3F414E"/>
          </a:solidFill>
          <a:latin typeface="Avenir 45 Book"/>
          <a:ea typeface="Tahoma" charset="0"/>
          <a:cs typeface="Avenir 45 Book"/>
        </a:defRPr>
      </a:lvl5pPr>
      <a:lvl6pPr marL="2514600" indent="-228600" algn="l" defTabSz="449263" rtl="0" fontAlgn="base">
        <a:lnSpc>
          <a:spcPct val="69000"/>
        </a:lnSpc>
        <a:spcBef>
          <a:spcPts val="350"/>
        </a:spcBef>
        <a:spcAft>
          <a:spcPct val="0"/>
        </a:spcAft>
        <a:buClr>
          <a:srgbClr val="000066"/>
        </a:buClr>
        <a:buSzPct val="75000"/>
        <a:buFont typeface="Wingdings" charset="2"/>
        <a:buChar char=""/>
        <a:defRPr sz="1400">
          <a:solidFill>
            <a:srgbClr val="808080"/>
          </a:solidFill>
          <a:latin typeface="+mn-lt"/>
          <a:cs typeface="+mn-cs"/>
        </a:defRPr>
      </a:lvl6pPr>
      <a:lvl7pPr marL="2971800" indent="-228600" algn="l" defTabSz="449263" rtl="0" fontAlgn="base">
        <a:lnSpc>
          <a:spcPct val="69000"/>
        </a:lnSpc>
        <a:spcBef>
          <a:spcPts val="350"/>
        </a:spcBef>
        <a:spcAft>
          <a:spcPct val="0"/>
        </a:spcAft>
        <a:buClr>
          <a:srgbClr val="000066"/>
        </a:buClr>
        <a:buSzPct val="75000"/>
        <a:buFont typeface="Wingdings" charset="2"/>
        <a:buChar char=""/>
        <a:defRPr sz="1400">
          <a:solidFill>
            <a:srgbClr val="808080"/>
          </a:solidFill>
          <a:latin typeface="+mn-lt"/>
          <a:cs typeface="+mn-cs"/>
        </a:defRPr>
      </a:lvl7pPr>
      <a:lvl8pPr marL="3429000" indent="-228600" algn="l" defTabSz="449263" rtl="0" fontAlgn="base">
        <a:lnSpc>
          <a:spcPct val="69000"/>
        </a:lnSpc>
        <a:spcBef>
          <a:spcPts val="350"/>
        </a:spcBef>
        <a:spcAft>
          <a:spcPct val="0"/>
        </a:spcAft>
        <a:buClr>
          <a:srgbClr val="000066"/>
        </a:buClr>
        <a:buSzPct val="75000"/>
        <a:buFont typeface="Wingdings" charset="2"/>
        <a:buChar char=""/>
        <a:defRPr sz="1400">
          <a:solidFill>
            <a:srgbClr val="808080"/>
          </a:solidFill>
          <a:latin typeface="+mn-lt"/>
          <a:cs typeface="+mn-cs"/>
        </a:defRPr>
      </a:lvl8pPr>
      <a:lvl9pPr marL="3886200" indent="-228600" algn="l" defTabSz="449263" rtl="0" fontAlgn="base">
        <a:lnSpc>
          <a:spcPct val="69000"/>
        </a:lnSpc>
        <a:spcBef>
          <a:spcPts val="350"/>
        </a:spcBef>
        <a:spcAft>
          <a:spcPct val="0"/>
        </a:spcAft>
        <a:buClr>
          <a:srgbClr val="000066"/>
        </a:buClr>
        <a:buSzPct val="75000"/>
        <a:buFont typeface="Wingdings" charset="2"/>
        <a:buChar char=""/>
        <a:defRPr sz="1400">
          <a:solidFill>
            <a:srgbClr val="80808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7988B5"/>
            </a:gs>
            <a:gs pos="100000">
              <a:srgbClr val="3F414E"/>
            </a:gs>
          </a:gsLst>
          <a:lin ang="16200000" scaled="0"/>
          <a:tileRect/>
        </a:gra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1" y="4217353"/>
            <a:ext cx="9140825" cy="11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60000" tIns="46800" rIns="360000" bIns="46800" numCol="1" anchor="ctr" anchorCtr="0" compatLnSpc="1">
            <a:prstTxWarp prst="textNoShape">
              <a:avLst/>
            </a:prstTxWarp>
          </a:bodyPr>
          <a:lstStyle/>
          <a:p>
            <a:pPr lvl="0"/>
            <a:r>
              <a:rPr lang="en-GB" dirty="0" smtClean="0"/>
              <a:t>Click to edit the title text format</a:t>
            </a:r>
          </a:p>
        </p:txBody>
      </p:sp>
      <p:sp>
        <p:nvSpPr>
          <p:cNvPr id="2052" name="Rectangle 3"/>
          <p:cNvSpPr>
            <a:spLocks noGrp="1" noChangeArrowheads="1"/>
          </p:cNvSpPr>
          <p:nvPr>
            <p:ph type="body" idx="1"/>
          </p:nvPr>
        </p:nvSpPr>
        <p:spPr bwMode="auto">
          <a:xfrm>
            <a:off x="457201" y="1600505"/>
            <a:ext cx="8226425" cy="451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lvl="0"/>
            <a:r>
              <a:rPr lang="en-GB" dirty="0" smtClean="0"/>
              <a:t>Click to edit the outline text format</a:t>
            </a:r>
          </a:p>
          <a:p>
            <a:pPr lvl="1"/>
            <a:r>
              <a:rPr lang="en-GB" dirty="0" smtClean="0"/>
              <a:t>Second Outline Level</a:t>
            </a:r>
          </a:p>
          <a:p>
            <a:pPr lvl="2"/>
            <a:r>
              <a:rPr lang="en-GB" dirty="0" smtClean="0"/>
              <a:t>Third Outline Level</a:t>
            </a:r>
          </a:p>
          <a:p>
            <a:pPr lvl="3"/>
            <a:r>
              <a:rPr lang="en-GB" dirty="0" smtClean="0"/>
              <a:t>Fourth Outline Level</a:t>
            </a:r>
          </a:p>
          <a:p>
            <a:pPr lvl="4"/>
            <a:r>
              <a:rPr lang="en-GB" dirty="0" smtClean="0"/>
              <a:t>Fifth Outline Level</a:t>
            </a:r>
          </a:p>
          <a:p>
            <a:pPr lvl="4"/>
            <a:r>
              <a:rPr lang="en-GB" dirty="0" smtClean="0"/>
              <a:t>Sixth Outline Level</a:t>
            </a:r>
          </a:p>
          <a:p>
            <a:pPr lvl="4"/>
            <a:r>
              <a:rPr lang="en-GB" dirty="0" smtClean="0"/>
              <a:t>Seventh Outline Level</a:t>
            </a:r>
          </a:p>
          <a:p>
            <a:pPr lvl="4"/>
            <a:r>
              <a:rPr lang="en-GB" dirty="0" smtClean="0"/>
              <a:t>Eighth Outline Level</a:t>
            </a:r>
          </a:p>
          <a:p>
            <a:pPr lvl="4"/>
            <a:r>
              <a:rPr lang="en-GB" dirty="0" smtClean="0"/>
              <a:t>Ninth Outline Level</a:t>
            </a:r>
          </a:p>
        </p:txBody>
      </p:sp>
      <p:sp>
        <p:nvSpPr>
          <p:cNvPr id="5" name="Rectangle 4"/>
          <p:cNvSpPr/>
          <p:nvPr userDrawn="1"/>
        </p:nvSpPr>
        <p:spPr bwMode="auto">
          <a:xfrm>
            <a:off x="0" y="5580000"/>
            <a:ext cx="9144000" cy="179500"/>
          </a:xfrm>
          <a:prstGeom prst="rect">
            <a:avLst/>
          </a:prstGeom>
          <a:solidFill>
            <a:srgbClr val="98A1C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69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Times New Roman" pitchFamily="16" charset="0"/>
              <a:cs typeface="Tahoma" charset="0"/>
            </a:endParaRPr>
          </a:p>
        </p:txBody>
      </p:sp>
      <p:sp>
        <p:nvSpPr>
          <p:cNvPr id="6" name="Rectangle 5"/>
          <p:cNvSpPr/>
          <p:nvPr userDrawn="1"/>
        </p:nvSpPr>
        <p:spPr bwMode="auto">
          <a:xfrm>
            <a:off x="0" y="6659450"/>
            <a:ext cx="9144000" cy="179500"/>
          </a:xfrm>
          <a:prstGeom prst="rect">
            <a:avLst/>
          </a:prstGeom>
          <a:solidFill>
            <a:srgbClr val="98A1C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69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Times New Roman" pitchFamily="16" charset="0"/>
              <a:cs typeface="Tahoma" charset="0"/>
            </a:endParaRPr>
          </a:p>
        </p:txBody>
      </p:sp>
      <p:sp>
        <p:nvSpPr>
          <p:cNvPr id="7" name="Rectangle 6"/>
          <p:cNvSpPr/>
          <p:nvPr userDrawn="1"/>
        </p:nvSpPr>
        <p:spPr bwMode="auto">
          <a:xfrm>
            <a:off x="0" y="5760000"/>
            <a:ext cx="9144000" cy="900000"/>
          </a:xfrm>
          <a:prstGeom prst="rect">
            <a:avLst/>
          </a:prstGeom>
          <a:gradFill flip="none" rotWithShape="1">
            <a:gsLst>
              <a:gs pos="50000">
                <a:srgbClr val="7988B5"/>
              </a:gs>
              <a:gs pos="100000">
                <a:srgbClr val="3F414E"/>
              </a:gs>
            </a:gsLst>
            <a:lin ang="16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69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Times New Roman" pitchFamily="16" charset="0"/>
              <a:cs typeface="Tahoma" charset="0"/>
            </a:endParaRPr>
          </a:p>
        </p:txBody>
      </p:sp>
      <p:pic>
        <p:nvPicPr>
          <p:cNvPr id="8" name="Picture 7" descr="PJA logo 2014.png"/>
          <p:cNvPicPr>
            <a:picLocks noChangeAspect="1"/>
          </p:cNvPicPr>
          <p:nvPr userDrawn="1"/>
        </p:nvPicPr>
        <p:blipFill>
          <a:blip r:embed="rId14" cstate="print">
            <a:alphaModFix amt="75000"/>
            <a:extLst>
              <a:ext uri="{28A0092B-C50C-407E-A947-70E740481C1C}">
                <a14:useLocalDpi xmlns:a14="http://schemas.microsoft.com/office/drawing/2010/main" val="0"/>
              </a:ext>
            </a:extLst>
          </a:blip>
          <a:stretch>
            <a:fillRect/>
          </a:stretch>
        </p:blipFill>
        <p:spPr>
          <a:xfrm>
            <a:off x="7560000" y="5939755"/>
            <a:ext cx="1283208" cy="539496"/>
          </a:xfrm>
          <a:prstGeom prst="rect">
            <a:avLst/>
          </a:prstGeom>
        </p:spPr>
      </p:pic>
      <p:pic>
        <p:nvPicPr>
          <p:cNvPr id="9" name="Picture 8" descr="PJA logo 2014.png"/>
          <p:cNvPicPr>
            <a:picLocks noChangeAspect="1"/>
          </p:cNvPicPr>
          <p:nvPr userDrawn="1"/>
        </p:nvPicPr>
        <p:blipFill rotWithShape="1">
          <a:blip r:embed="rId14" cstate="print">
            <a:alphaModFix amt="25000"/>
            <a:extLst>
              <a:ext uri="{28A0092B-C50C-407E-A947-70E740481C1C}">
                <a14:useLocalDpi xmlns:a14="http://schemas.microsoft.com/office/drawing/2010/main" val="0"/>
              </a:ext>
            </a:extLst>
          </a:blip>
          <a:srcRect b="18755"/>
          <a:stretch/>
        </p:blipFill>
        <p:spPr>
          <a:xfrm>
            <a:off x="972000" y="1536172"/>
            <a:ext cx="7200000" cy="2459367"/>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defTabSz="449263" rtl="0" eaLnBrk="0" fontAlgn="base" hangingPunct="0">
        <a:lnSpc>
          <a:spcPct val="69000"/>
        </a:lnSpc>
        <a:spcBef>
          <a:spcPct val="0"/>
        </a:spcBef>
        <a:spcAft>
          <a:spcPct val="0"/>
        </a:spcAft>
        <a:buClr>
          <a:srgbClr val="000066"/>
        </a:buClr>
        <a:buSzPct val="100000"/>
        <a:buFont typeface="Times New Roman" panose="02020603050405020304" pitchFamily="18" charset="0"/>
        <a:defRPr sz="3600" b="0" i="0">
          <a:solidFill>
            <a:srgbClr val="7988B5"/>
          </a:solidFill>
          <a:latin typeface="Avenir 85 Heavy"/>
          <a:ea typeface="MS PGothic" panose="020B0600070205080204" pitchFamily="34" charset="-128"/>
          <a:cs typeface="Avenir 85 Heavy"/>
        </a:defRPr>
      </a:lvl1pPr>
      <a:lvl2pPr algn="l" defTabSz="449263" rtl="0" eaLnBrk="0" fontAlgn="base" hangingPunct="0">
        <a:lnSpc>
          <a:spcPct val="69000"/>
        </a:lnSpc>
        <a:spcBef>
          <a:spcPct val="0"/>
        </a:spcBef>
        <a:spcAft>
          <a:spcPct val="0"/>
        </a:spcAft>
        <a:buClr>
          <a:srgbClr val="000066"/>
        </a:buClr>
        <a:buSzPct val="100000"/>
        <a:buFont typeface="Times New Roman" panose="02020603050405020304" pitchFamily="18" charset="0"/>
        <a:defRPr sz="3600">
          <a:solidFill>
            <a:srgbClr val="000066"/>
          </a:solidFill>
          <a:latin typeface="Times New Roman" pitchFamily="16" charset="0"/>
          <a:ea typeface="MS PGothic" panose="020B0600070205080204" pitchFamily="34" charset="-128"/>
          <a:cs typeface="Tahoma" charset="0"/>
        </a:defRPr>
      </a:lvl2pPr>
      <a:lvl3pPr algn="l" defTabSz="449263" rtl="0" eaLnBrk="0" fontAlgn="base" hangingPunct="0">
        <a:lnSpc>
          <a:spcPct val="69000"/>
        </a:lnSpc>
        <a:spcBef>
          <a:spcPct val="0"/>
        </a:spcBef>
        <a:spcAft>
          <a:spcPct val="0"/>
        </a:spcAft>
        <a:buClr>
          <a:srgbClr val="000066"/>
        </a:buClr>
        <a:buSzPct val="100000"/>
        <a:buFont typeface="Times New Roman" panose="02020603050405020304" pitchFamily="18" charset="0"/>
        <a:defRPr sz="3600">
          <a:solidFill>
            <a:srgbClr val="000066"/>
          </a:solidFill>
          <a:latin typeface="Times New Roman" pitchFamily="16" charset="0"/>
          <a:ea typeface="MS PGothic" panose="020B0600070205080204" pitchFamily="34" charset="-128"/>
          <a:cs typeface="Tahoma" charset="0"/>
        </a:defRPr>
      </a:lvl3pPr>
      <a:lvl4pPr algn="l" defTabSz="449263" rtl="0" eaLnBrk="0" fontAlgn="base" hangingPunct="0">
        <a:lnSpc>
          <a:spcPct val="69000"/>
        </a:lnSpc>
        <a:spcBef>
          <a:spcPct val="0"/>
        </a:spcBef>
        <a:spcAft>
          <a:spcPct val="0"/>
        </a:spcAft>
        <a:buClr>
          <a:srgbClr val="000066"/>
        </a:buClr>
        <a:buSzPct val="100000"/>
        <a:buFont typeface="Times New Roman" panose="02020603050405020304" pitchFamily="18" charset="0"/>
        <a:defRPr sz="3600">
          <a:solidFill>
            <a:srgbClr val="000066"/>
          </a:solidFill>
          <a:latin typeface="Times New Roman" pitchFamily="16" charset="0"/>
          <a:ea typeface="MS PGothic" panose="020B0600070205080204" pitchFamily="34" charset="-128"/>
          <a:cs typeface="Tahoma" charset="0"/>
        </a:defRPr>
      </a:lvl4pPr>
      <a:lvl5pPr algn="l" defTabSz="449263" rtl="0" eaLnBrk="0" fontAlgn="base" hangingPunct="0">
        <a:lnSpc>
          <a:spcPct val="69000"/>
        </a:lnSpc>
        <a:spcBef>
          <a:spcPct val="0"/>
        </a:spcBef>
        <a:spcAft>
          <a:spcPct val="0"/>
        </a:spcAft>
        <a:buClr>
          <a:srgbClr val="000066"/>
        </a:buClr>
        <a:buSzPct val="100000"/>
        <a:buFont typeface="Times New Roman" panose="02020603050405020304" pitchFamily="18" charset="0"/>
        <a:defRPr sz="3600">
          <a:solidFill>
            <a:srgbClr val="000066"/>
          </a:solidFill>
          <a:latin typeface="Times New Roman" pitchFamily="16" charset="0"/>
          <a:ea typeface="MS PGothic" panose="020B0600070205080204" pitchFamily="34" charset="-128"/>
          <a:cs typeface="Tahoma" charset="0"/>
        </a:defRPr>
      </a:lvl5pPr>
      <a:lvl6pPr marL="457200" algn="l" defTabSz="449263" rtl="0" fontAlgn="base">
        <a:lnSpc>
          <a:spcPct val="69000"/>
        </a:lnSpc>
        <a:spcBef>
          <a:spcPct val="0"/>
        </a:spcBef>
        <a:spcAft>
          <a:spcPct val="0"/>
        </a:spcAft>
        <a:buClr>
          <a:srgbClr val="000066"/>
        </a:buClr>
        <a:buSzPct val="100000"/>
        <a:buFont typeface="Times New Roman" pitchFamily="16" charset="0"/>
        <a:defRPr sz="3600">
          <a:solidFill>
            <a:srgbClr val="000066"/>
          </a:solidFill>
          <a:latin typeface="Times New Roman" pitchFamily="16" charset="0"/>
          <a:cs typeface="Tahoma" charset="0"/>
        </a:defRPr>
      </a:lvl6pPr>
      <a:lvl7pPr marL="914400" algn="l" defTabSz="449263" rtl="0" fontAlgn="base">
        <a:lnSpc>
          <a:spcPct val="69000"/>
        </a:lnSpc>
        <a:spcBef>
          <a:spcPct val="0"/>
        </a:spcBef>
        <a:spcAft>
          <a:spcPct val="0"/>
        </a:spcAft>
        <a:buClr>
          <a:srgbClr val="000066"/>
        </a:buClr>
        <a:buSzPct val="100000"/>
        <a:buFont typeface="Times New Roman" pitchFamily="16" charset="0"/>
        <a:defRPr sz="3600">
          <a:solidFill>
            <a:srgbClr val="000066"/>
          </a:solidFill>
          <a:latin typeface="Times New Roman" pitchFamily="16" charset="0"/>
          <a:cs typeface="Tahoma" charset="0"/>
        </a:defRPr>
      </a:lvl7pPr>
      <a:lvl8pPr marL="1371600" algn="l" defTabSz="449263" rtl="0" fontAlgn="base">
        <a:lnSpc>
          <a:spcPct val="69000"/>
        </a:lnSpc>
        <a:spcBef>
          <a:spcPct val="0"/>
        </a:spcBef>
        <a:spcAft>
          <a:spcPct val="0"/>
        </a:spcAft>
        <a:buClr>
          <a:srgbClr val="000066"/>
        </a:buClr>
        <a:buSzPct val="100000"/>
        <a:buFont typeface="Times New Roman" pitchFamily="16" charset="0"/>
        <a:defRPr sz="3600">
          <a:solidFill>
            <a:srgbClr val="000066"/>
          </a:solidFill>
          <a:latin typeface="Times New Roman" pitchFamily="16" charset="0"/>
          <a:cs typeface="Tahoma" charset="0"/>
        </a:defRPr>
      </a:lvl8pPr>
      <a:lvl9pPr marL="1828800" algn="l" defTabSz="449263" rtl="0" fontAlgn="base">
        <a:lnSpc>
          <a:spcPct val="69000"/>
        </a:lnSpc>
        <a:spcBef>
          <a:spcPct val="0"/>
        </a:spcBef>
        <a:spcAft>
          <a:spcPct val="0"/>
        </a:spcAft>
        <a:buClr>
          <a:srgbClr val="000066"/>
        </a:buClr>
        <a:buSzPct val="100000"/>
        <a:buFont typeface="Times New Roman" pitchFamily="16" charset="0"/>
        <a:defRPr sz="3600">
          <a:solidFill>
            <a:srgbClr val="000066"/>
          </a:solidFill>
          <a:latin typeface="Times New Roman" pitchFamily="16" charset="0"/>
          <a:cs typeface="Tahoma" charset="0"/>
        </a:defRPr>
      </a:lvl9pPr>
    </p:titleStyle>
    <p:bodyStyle>
      <a:lvl1pPr marL="339725" indent="-339725" algn="l" defTabSz="449263" rtl="0" eaLnBrk="0" fontAlgn="base" hangingPunct="0">
        <a:lnSpc>
          <a:spcPct val="69000"/>
        </a:lnSpc>
        <a:spcBef>
          <a:spcPts val="600"/>
        </a:spcBef>
        <a:spcAft>
          <a:spcPct val="0"/>
        </a:spcAft>
        <a:buClr>
          <a:srgbClr val="000066"/>
        </a:buClr>
        <a:buSzPct val="75000"/>
        <a:buFont typeface="Wingdings" panose="05000000000000000000" pitchFamily="2" charset="2"/>
        <a:buChar char=""/>
        <a:defRPr sz="2400" b="0" i="0">
          <a:solidFill>
            <a:srgbClr val="808080"/>
          </a:solidFill>
          <a:latin typeface="Avenir 45 Book"/>
          <a:ea typeface="MS PGothic" panose="020B0600070205080204" pitchFamily="34" charset="-128"/>
          <a:cs typeface="Avenir 45 Book"/>
        </a:defRPr>
      </a:lvl1pPr>
      <a:lvl2pPr marL="739775" indent="-282575" algn="l" defTabSz="449263" rtl="0" eaLnBrk="0" fontAlgn="base" hangingPunct="0">
        <a:lnSpc>
          <a:spcPct val="69000"/>
        </a:lnSpc>
        <a:spcBef>
          <a:spcPts val="500"/>
        </a:spcBef>
        <a:spcAft>
          <a:spcPct val="0"/>
        </a:spcAft>
        <a:buClr>
          <a:srgbClr val="000066"/>
        </a:buClr>
        <a:buSzPct val="75000"/>
        <a:buFont typeface="Wingdings" panose="05000000000000000000" pitchFamily="2" charset="2"/>
        <a:buChar char=""/>
        <a:defRPr sz="2000" b="0" i="0">
          <a:solidFill>
            <a:srgbClr val="808080"/>
          </a:solidFill>
          <a:latin typeface="Avenir 45 Book"/>
          <a:ea typeface="Tahoma" charset="0"/>
          <a:cs typeface="Avenir 45 Book"/>
        </a:defRPr>
      </a:lvl2pPr>
      <a:lvl3pPr marL="1143000" indent="-228600" algn="l" defTabSz="449263" rtl="0" eaLnBrk="0" fontAlgn="base" hangingPunct="0">
        <a:lnSpc>
          <a:spcPct val="69000"/>
        </a:lnSpc>
        <a:spcBef>
          <a:spcPts val="450"/>
        </a:spcBef>
        <a:spcAft>
          <a:spcPct val="0"/>
        </a:spcAft>
        <a:buClr>
          <a:srgbClr val="000066"/>
        </a:buClr>
        <a:buSzPct val="75000"/>
        <a:buFont typeface="Wingdings" panose="05000000000000000000" pitchFamily="2" charset="2"/>
        <a:buChar char=""/>
        <a:defRPr sz="2400" b="0" i="0">
          <a:solidFill>
            <a:srgbClr val="808080"/>
          </a:solidFill>
          <a:latin typeface="Avenir 45 Book"/>
          <a:ea typeface="Tahoma" charset="0"/>
          <a:cs typeface="Avenir 45 Book"/>
        </a:defRPr>
      </a:lvl3pPr>
      <a:lvl4pPr marL="1600200" indent="-228600" algn="l" defTabSz="449263" rtl="0" eaLnBrk="0" fontAlgn="base" hangingPunct="0">
        <a:lnSpc>
          <a:spcPct val="69000"/>
        </a:lnSpc>
        <a:spcBef>
          <a:spcPts val="400"/>
        </a:spcBef>
        <a:spcAft>
          <a:spcPct val="0"/>
        </a:spcAft>
        <a:buClr>
          <a:srgbClr val="000066"/>
        </a:buClr>
        <a:buSzPct val="75000"/>
        <a:buFont typeface="Wingdings" panose="05000000000000000000" pitchFamily="2" charset="2"/>
        <a:buChar char=""/>
        <a:defRPr sz="1600" b="0" i="0">
          <a:solidFill>
            <a:srgbClr val="808080"/>
          </a:solidFill>
          <a:latin typeface="Avenir 45 Book"/>
          <a:ea typeface="Tahoma" charset="0"/>
          <a:cs typeface="Avenir 45 Book"/>
        </a:defRPr>
      </a:lvl4pPr>
      <a:lvl5pPr marL="2057400" indent="-228600" algn="l" defTabSz="449263" rtl="0" eaLnBrk="0" fontAlgn="base" hangingPunct="0">
        <a:lnSpc>
          <a:spcPct val="69000"/>
        </a:lnSpc>
        <a:spcBef>
          <a:spcPts val="350"/>
        </a:spcBef>
        <a:spcAft>
          <a:spcPct val="0"/>
        </a:spcAft>
        <a:buClr>
          <a:srgbClr val="000066"/>
        </a:buClr>
        <a:buSzPct val="75000"/>
        <a:buFont typeface="Wingdings" panose="05000000000000000000" pitchFamily="2" charset="2"/>
        <a:buChar char=""/>
        <a:defRPr sz="1400" b="0" i="0">
          <a:solidFill>
            <a:srgbClr val="808080"/>
          </a:solidFill>
          <a:latin typeface="Avenir 45 Book"/>
          <a:ea typeface="Tahoma" charset="0"/>
          <a:cs typeface="Avenir 45 Book"/>
        </a:defRPr>
      </a:lvl5pPr>
      <a:lvl6pPr marL="2514600" indent="-228600" algn="l" defTabSz="449263" rtl="0" fontAlgn="base">
        <a:lnSpc>
          <a:spcPct val="69000"/>
        </a:lnSpc>
        <a:spcBef>
          <a:spcPts val="350"/>
        </a:spcBef>
        <a:spcAft>
          <a:spcPct val="0"/>
        </a:spcAft>
        <a:buClr>
          <a:srgbClr val="000066"/>
        </a:buClr>
        <a:buSzPct val="75000"/>
        <a:buFont typeface="Wingdings" charset="2"/>
        <a:buChar char=""/>
        <a:defRPr sz="1400">
          <a:solidFill>
            <a:srgbClr val="808080"/>
          </a:solidFill>
          <a:latin typeface="+mn-lt"/>
          <a:cs typeface="+mn-cs"/>
        </a:defRPr>
      </a:lvl6pPr>
      <a:lvl7pPr marL="2971800" indent="-228600" algn="l" defTabSz="449263" rtl="0" fontAlgn="base">
        <a:lnSpc>
          <a:spcPct val="69000"/>
        </a:lnSpc>
        <a:spcBef>
          <a:spcPts val="350"/>
        </a:spcBef>
        <a:spcAft>
          <a:spcPct val="0"/>
        </a:spcAft>
        <a:buClr>
          <a:srgbClr val="000066"/>
        </a:buClr>
        <a:buSzPct val="75000"/>
        <a:buFont typeface="Wingdings" charset="2"/>
        <a:buChar char=""/>
        <a:defRPr sz="1400">
          <a:solidFill>
            <a:srgbClr val="808080"/>
          </a:solidFill>
          <a:latin typeface="+mn-lt"/>
          <a:cs typeface="+mn-cs"/>
        </a:defRPr>
      </a:lvl7pPr>
      <a:lvl8pPr marL="3429000" indent="-228600" algn="l" defTabSz="449263" rtl="0" fontAlgn="base">
        <a:lnSpc>
          <a:spcPct val="69000"/>
        </a:lnSpc>
        <a:spcBef>
          <a:spcPts val="350"/>
        </a:spcBef>
        <a:spcAft>
          <a:spcPct val="0"/>
        </a:spcAft>
        <a:buClr>
          <a:srgbClr val="000066"/>
        </a:buClr>
        <a:buSzPct val="75000"/>
        <a:buFont typeface="Wingdings" charset="2"/>
        <a:buChar char=""/>
        <a:defRPr sz="1400">
          <a:solidFill>
            <a:srgbClr val="808080"/>
          </a:solidFill>
          <a:latin typeface="+mn-lt"/>
          <a:cs typeface="+mn-cs"/>
        </a:defRPr>
      </a:lvl8pPr>
      <a:lvl9pPr marL="3886200" indent="-228600" algn="l" defTabSz="449263" rtl="0" fontAlgn="base">
        <a:lnSpc>
          <a:spcPct val="69000"/>
        </a:lnSpc>
        <a:spcBef>
          <a:spcPts val="350"/>
        </a:spcBef>
        <a:spcAft>
          <a:spcPct val="0"/>
        </a:spcAft>
        <a:buClr>
          <a:srgbClr val="000066"/>
        </a:buClr>
        <a:buSzPct val="75000"/>
        <a:buFont typeface="Wingdings" charset="2"/>
        <a:buChar char=""/>
        <a:defRPr sz="1400">
          <a:solidFill>
            <a:srgbClr val="80808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50000">
              <a:srgbClr val="7988B5"/>
            </a:gs>
            <a:gs pos="100000">
              <a:srgbClr val="3F414E"/>
            </a:gs>
          </a:gsLst>
          <a:lin ang="16200000" scaled="0"/>
          <a:tileRect/>
        </a:gra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1" y="4217353"/>
            <a:ext cx="9140825" cy="11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60000" tIns="46800" rIns="360000" bIns="46800" numCol="1" anchor="ctr" anchorCtr="0" compatLnSpc="1">
            <a:prstTxWarp prst="textNoShape">
              <a:avLst/>
            </a:prstTxWarp>
          </a:bodyPr>
          <a:lstStyle/>
          <a:p>
            <a:pPr lvl="0"/>
            <a:r>
              <a:rPr lang="en-GB" dirty="0" smtClean="0"/>
              <a:t>Click to edit the title text format</a:t>
            </a:r>
          </a:p>
        </p:txBody>
      </p:sp>
      <p:sp>
        <p:nvSpPr>
          <p:cNvPr id="2052" name="Rectangle 3"/>
          <p:cNvSpPr>
            <a:spLocks noGrp="1" noChangeArrowheads="1"/>
          </p:cNvSpPr>
          <p:nvPr>
            <p:ph type="body" idx="1"/>
          </p:nvPr>
        </p:nvSpPr>
        <p:spPr bwMode="auto">
          <a:xfrm>
            <a:off x="457201" y="1600505"/>
            <a:ext cx="8226425" cy="451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lvl="0"/>
            <a:r>
              <a:rPr lang="en-GB" dirty="0" smtClean="0"/>
              <a:t>Click to edit the outline text format</a:t>
            </a:r>
          </a:p>
          <a:p>
            <a:pPr lvl="1"/>
            <a:r>
              <a:rPr lang="en-GB" dirty="0" smtClean="0"/>
              <a:t>Second Outline Level</a:t>
            </a:r>
          </a:p>
          <a:p>
            <a:pPr lvl="2"/>
            <a:r>
              <a:rPr lang="en-GB" dirty="0" smtClean="0"/>
              <a:t>Third Outline Level</a:t>
            </a:r>
          </a:p>
          <a:p>
            <a:pPr lvl="3"/>
            <a:r>
              <a:rPr lang="en-GB" dirty="0" smtClean="0"/>
              <a:t>Fourth Outline Level</a:t>
            </a:r>
          </a:p>
          <a:p>
            <a:pPr lvl="4"/>
            <a:r>
              <a:rPr lang="en-GB" dirty="0" smtClean="0"/>
              <a:t>Fifth Outline Level</a:t>
            </a:r>
          </a:p>
          <a:p>
            <a:pPr lvl="4"/>
            <a:r>
              <a:rPr lang="en-GB" dirty="0" smtClean="0"/>
              <a:t>Sixth Outline Level</a:t>
            </a:r>
          </a:p>
          <a:p>
            <a:pPr lvl="4"/>
            <a:r>
              <a:rPr lang="en-GB" dirty="0" smtClean="0"/>
              <a:t>Seventh Outline Level</a:t>
            </a:r>
          </a:p>
          <a:p>
            <a:pPr lvl="4"/>
            <a:r>
              <a:rPr lang="en-GB" dirty="0" smtClean="0"/>
              <a:t>Eighth Outline Level</a:t>
            </a:r>
          </a:p>
          <a:p>
            <a:pPr lvl="4"/>
            <a:r>
              <a:rPr lang="en-GB" dirty="0" smtClean="0"/>
              <a:t>Ninth Outline Level</a:t>
            </a:r>
          </a:p>
        </p:txBody>
      </p:sp>
      <p:sp>
        <p:nvSpPr>
          <p:cNvPr id="5" name="Rectangle 4"/>
          <p:cNvSpPr/>
          <p:nvPr userDrawn="1"/>
        </p:nvSpPr>
        <p:spPr bwMode="auto">
          <a:xfrm>
            <a:off x="0" y="5580000"/>
            <a:ext cx="9144000" cy="179500"/>
          </a:xfrm>
          <a:prstGeom prst="rect">
            <a:avLst/>
          </a:prstGeom>
          <a:solidFill>
            <a:srgbClr val="98A1C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69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Times New Roman" pitchFamily="16" charset="0"/>
              <a:cs typeface="Tahoma" charset="0"/>
            </a:endParaRPr>
          </a:p>
        </p:txBody>
      </p:sp>
      <p:sp>
        <p:nvSpPr>
          <p:cNvPr id="6" name="Rectangle 5"/>
          <p:cNvSpPr/>
          <p:nvPr userDrawn="1"/>
        </p:nvSpPr>
        <p:spPr bwMode="auto">
          <a:xfrm>
            <a:off x="0" y="6659450"/>
            <a:ext cx="9144000" cy="179500"/>
          </a:xfrm>
          <a:prstGeom prst="rect">
            <a:avLst/>
          </a:prstGeom>
          <a:solidFill>
            <a:srgbClr val="98A1C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69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Times New Roman" pitchFamily="16" charset="0"/>
              <a:cs typeface="Tahoma" charset="0"/>
            </a:endParaRPr>
          </a:p>
        </p:txBody>
      </p:sp>
      <p:sp>
        <p:nvSpPr>
          <p:cNvPr id="7" name="Rectangle 6"/>
          <p:cNvSpPr/>
          <p:nvPr userDrawn="1"/>
        </p:nvSpPr>
        <p:spPr bwMode="auto">
          <a:xfrm>
            <a:off x="0" y="5760000"/>
            <a:ext cx="9144000" cy="900000"/>
          </a:xfrm>
          <a:prstGeom prst="rect">
            <a:avLst/>
          </a:prstGeom>
          <a:gradFill flip="none" rotWithShape="1">
            <a:gsLst>
              <a:gs pos="50000">
                <a:srgbClr val="7988B5"/>
              </a:gs>
              <a:gs pos="100000">
                <a:srgbClr val="3F414E"/>
              </a:gs>
            </a:gsLst>
            <a:lin ang="16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69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Times New Roman" pitchFamily="16" charset="0"/>
              <a:cs typeface="Tahoma" charset="0"/>
            </a:endParaRPr>
          </a:p>
        </p:txBody>
      </p:sp>
      <p:pic>
        <p:nvPicPr>
          <p:cNvPr id="8" name="Picture 7" descr="PJA logo 2014.png"/>
          <p:cNvPicPr>
            <a:picLocks noChangeAspect="1"/>
          </p:cNvPicPr>
          <p:nvPr userDrawn="1"/>
        </p:nvPicPr>
        <p:blipFill>
          <a:blip r:embed="rId14" cstate="print">
            <a:alphaModFix amt="75000"/>
            <a:extLst>
              <a:ext uri="{28A0092B-C50C-407E-A947-70E740481C1C}">
                <a14:useLocalDpi xmlns:a14="http://schemas.microsoft.com/office/drawing/2010/main" val="0"/>
              </a:ext>
            </a:extLst>
          </a:blip>
          <a:stretch>
            <a:fillRect/>
          </a:stretch>
        </p:blipFill>
        <p:spPr>
          <a:xfrm>
            <a:off x="7560000" y="5939755"/>
            <a:ext cx="1283208" cy="539496"/>
          </a:xfrm>
          <a:prstGeom prst="rect">
            <a:avLst/>
          </a:prstGeom>
        </p:spPr>
      </p:pic>
      <p:pic>
        <p:nvPicPr>
          <p:cNvPr id="9" name="Picture 8" descr="PJA logo 2014.png"/>
          <p:cNvPicPr>
            <a:picLocks noChangeAspect="1"/>
          </p:cNvPicPr>
          <p:nvPr userDrawn="1"/>
        </p:nvPicPr>
        <p:blipFill rotWithShape="1">
          <a:blip r:embed="rId14" cstate="print">
            <a:alphaModFix amt="25000"/>
            <a:extLst>
              <a:ext uri="{28A0092B-C50C-407E-A947-70E740481C1C}">
                <a14:useLocalDpi xmlns:a14="http://schemas.microsoft.com/office/drawing/2010/main" val="0"/>
              </a:ext>
            </a:extLst>
          </a:blip>
          <a:srcRect l="-1004" b="-3948"/>
          <a:stretch/>
        </p:blipFill>
        <p:spPr>
          <a:xfrm>
            <a:off x="899627" y="1536172"/>
            <a:ext cx="7272373" cy="3146591"/>
          </a:xfrm>
          <a:prstGeom prst="rect">
            <a:avLst/>
          </a:prstGeom>
        </p:spPr>
      </p:pic>
    </p:spTree>
    <p:extLst>
      <p:ext uri="{BB962C8B-B14F-4D97-AF65-F5344CB8AC3E}">
        <p14:creationId xmlns:p14="http://schemas.microsoft.com/office/powerpoint/2010/main" val="242621328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449263" rtl="0" eaLnBrk="0" fontAlgn="base" hangingPunct="0">
        <a:lnSpc>
          <a:spcPct val="69000"/>
        </a:lnSpc>
        <a:spcBef>
          <a:spcPct val="0"/>
        </a:spcBef>
        <a:spcAft>
          <a:spcPct val="0"/>
        </a:spcAft>
        <a:buClr>
          <a:srgbClr val="000066"/>
        </a:buClr>
        <a:buSzPct val="100000"/>
        <a:buFont typeface="Times New Roman" panose="02020603050405020304" pitchFamily="18" charset="0"/>
        <a:defRPr sz="3600" b="0" i="0">
          <a:solidFill>
            <a:srgbClr val="7988B5"/>
          </a:solidFill>
          <a:latin typeface="Avenir 85 Heavy"/>
          <a:ea typeface="MS PGothic" panose="020B0600070205080204" pitchFamily="34" charset="-128"/>
          <a:cs typeface="Avenir 85 Heavy"/>
        </a:defRPr>
      </a:lvl1pPr>
      <a:lvl2pPr algn="l" defTabSz="449263" rtl="0" eaLnBrk="0" fontAlgn="base" hangingPunct="0">
        <a:lnSpc>
          <a:spcPct val="69000"/>
        </a:lnSpc>
        <a:spcBef>
          <a:spcPct val="0"/>
        </a:spcBef>
        <a:spcAft>
          <a:spcPct val="0"/>
        </a:spcAft>
        <a:buClr>
          <a:srgbClr val="000066"/>
        </a:buClr>
        <a:buSzPct val="100000"/>
        <a:buFont typeface="Times New Roman" panose="02020603050405020304" pitchFamily="18" charset="0"/>
        <a:defRPr sz="3600">
          <a:solidFill>
            <a:srgbClr val="000066"/>
          </a:solidFill>
          <a:latin typeface="Times New Roman" pitchFamily="16" charset="0"/>
          <a:ea typeface="MS PGothic" panose="020B0600070205080204" pitchFamily="34" charset="-128"/>
          <a:cs typeface="Tahoma" charset="0"/>
        </a:defRPr>
      </a:lvl2pPr>
      <a:lvl3pPr algn="l" defTabSz="449263" rtl="0" eaLnBrk="0" fontAlgn="base" hangingPunct="0">
        <a:lnSpc>
          <a:spcPct val="69000"/>
        </a:lnSpc>
        <a:spcBef>
          <a:spcPct val="0"/>
        </a:spcBef>
        <a:spcAft>
          <a:spcPct val="0"/>
        </a:spcAft>
        <a:buClr>
          <a:srgbClr val="000066"/>
        </a:buClr>
        <a:buSzPct val="100000"/>
        <a:buFont typeface="Times New Roman" panose="02020603050405020304" pitchFamily="18" charset="0"/>
        <a:defRPr sz="3600">
          <a:solidFill>
            <a:srgbClr val="000066"/>
          </a:solidFill>
          <a:latin typeface="Times New Roman" pitchFamily="16" charset="0"/>
          <a:ea typeface="MS PGothic" panose="020B0600070205080204" pitchFamily="34" charset="-128"/>
          <a:cs typeface="Tahoma" charset="0"/>
        </a:defRPr>
      </a:lvl3pPr>
      <a:lvl4pPr algn="l" defTabSz="449263" rtl="0" eaLnBrk="0" fontAlgn="base" hangingPunct="0">
        <a:lnSpc>
          <a:spcPct val="69000"/>
        </a:lnSpc>
        <a:spcBef>
          <a:spcPct val="0"/>
        </a:spcBef>
        <a:spcAft>
          <a:spcPct val="0"/>
        </a:spcAft>
        <a:buClr>
          <a:srgbClr val="000066"/>
        </a:buClr>
        <a:buSzPct val="100000"/>
        <a:buFont typeface="Times New Roman" panose="02020603050405020304" pitchFamily="18" charset="0"/>
        <a:defRPr sz="3600">
          <a:solidFill>
            <a:srgbClr val="000066"/>
          </a:solidFill>
          <a:latin typeface="Times New Roman" pitchFamily="16" charset="0"/>
          <a:ea typeface="MS PGothic" panose="020B0600070205080204" pitchFamily="34" charset="-128"/>
          <a:cs typeface="Tahoma" charset="0"/>
        </a:defRPr>
      </a:lvl4pPr>
      <a:lvl5pPr algn="l" defTabSz="449263" rtl="0" eaLnBrk="0" fontAlgn="base" hangingPunct="0">
        <a:lnSpc>
          <a:spcPct val="69000"/>
        </a:lnSpc>
        <a:spcBef>
          <a:spcPct val="0"/>
        </a:spcBef>
        <a:spcAft>
          <a:spcPct val="0"/>
        </a:spcAft>
        <a:buClr>
          <a:srgbClr val="000066"/>
        </a:buClr>
        <a:buSzPct val="100000"/>
        <a:buFont typeface="Times New Roman" panose="02020603050405020304" pitchFamily="18" charset="0"/>
        <a:defRPr sz="3600">
          <a:solidFill>
            <a:srgbClr val="000066"/>
          </a:solidFill>
          <a:latin typeface="Times New Roman" pitchFamily="16" charset="0"/>
          <a:ea typeface="MS PGothic" panose="020B0600070205080204" pitchFamily="34" charset="-128"/>
          <a:cs typeface="Tahoma" charset="0"/>
        </a:defRPr>
      </a:lvl5pPr>
      <a:lvl6pPr marL="457200" algn="l" defTabSz="449263" rtl="0" fontAlgn="base">
        <a:lnSpc>
          <a:spcPct val="69000"/>
        </a:lnSpc>
        <a:spcBef>
          <a:spcPct val="0"/>
        </a:spcBef>
        <a:spcAft>
          <a:spcPct val="0"/>
        </a:spcAft>
        <a:buClr>
          <a:srgbClr val="000066"/>
        </a:buClr>
        <a:buSzPct val="100000"/>
        <a:buFont typeface="Times New Roman" pitchFamily="16" charset="0"/>
        <a:defRPr sz="3600">
          <a:solidFill>
            <a:srgbClr val="000066"/>
          </a:solidFill>
          <a:latin typeface="Times New Roman" pitchFamily="16" charset="0"/>
          <a:cs typeface="Tahoma" charset="0"/>
        </a:defRPr>
      </a:lvl6pPr>
      <a:lvl7pPr marL="914400" algn="l" defTabSz="449263" rtl="0" fontAlgn="base">
        <a:lnSpc>
          <a:spcPct val="69000"/>
        </a:lnSpc>
        <a:spcBef>
          <a:spcPct val="0"/>
        </a:spcBef>
        <a:spcAft>
          <a:spcPct val="0"/>
        </a:spcAft>
        <a:buClr>
          <a:srgbClr val="000066"/>
        </a:buClr>
        <a:buSzPct val="100000"/>
        <a:buFont typeface="Times New Roman" pitchFamily="16" charset="0"/>
        <a:defRPr sz="3600">
          <a:solidFill>
            <a:srgbClr val="000066"/>
          </a:solidFill>
          <a:latin typeface="Times New Roman" pitchFamily="16" charset="0"/>
          <a:cs typeface="Tahoma" charset="0"/>
        </a:defRPr>
      </a:lvl7pPr>
      <a:lvl8pPr marL="1371600" algn="l" defTabSz="449263" rtl="0" fontAlgn="base">
        <a:lnSpc>
          <a:spcPct val="69000"/>
        </a:lnSpc>
        <a:spcBef>
          <a:spcPct val="0"/>
        </a:spcBef>
        <a:spcAft>
          <a:spcPct val="0"/>
        </a:spcAft>
        <a:buClr>
          <a:srgbClr val="000066"/>
        </a:buClr>
        <a:buSzPct val="100000"/>
        <a:buFont typeface="Times New Roman" pitchFamily="16" charset="0"/>
        <a:defRPr sz="3600">
          <a:solidFill>
            <a:srgbClr val="000066"/>
          </a:solidFill>
          <a:latin typeface="Times New Roman" pitchFamily="16" charset="0"/>
          <a:cs typeface="Tahoma" charset="0"/>
        </a:defRPr>
      </a:lvl8pPr>
      <a:lvl9pPr marL="1828800" algn="l" defTabSz="449263" rtl="0" fontAlgn="base">
        <a:lnSpc>
          <a:spcPct val="69000"/>
        </a:lnSpc>
        <a:spcBef>
          <a:spcPct val="0"/>
        </a:spcBef>
        <a:spcAft>
          <a:spcPct val="0"/>
        </a:spcAft>
        <a:buClr>
          <a:srgbClr val="000066"/>
        </a:buClr>
        <a:buSzPct val="100000"/>
        <a:buFont typeface="Times New Roman" pitchFamily="16" charset="0"/>
        <a:defRPr sz="3600">
          <a:solidFill>
            <a:srgbClr val="000066"/>
          </a:solidFill>
          <a:latin typeface="Times New Roman" pitchFamily="16" charset="0"/>
          <a:cs typeface="Tahoma" charset="0"/>
        </a:defRPr>
      </a:lvl9pPr>
    </p:titleStyle>
    <p:bodyStyle>
      <a:lvl1pPr marL="339725" indent="-339725" algn="l" defTabSz="449263" rtl="0" eaLnBrk="0" fontAlgn="base" hangingPunct="0">
        <a:lnSpc>
          <a:spcPct val="69000"/>
        </a:lnSpc>
        <a:spcBef>
          <a:spcPts val="600"/>
        </a:spcBef>
        <a:spcAft>
          <a:spcPct val="0"/>
        </a:spcAft>
        <a:buClr>
          <a:srgbClr val="000066"/>
        </a:buClr>
        <a:buSzPct val="75000"/>
        <a:buFont typeface="Wingdings" panose="05000000000000000000" pitchFamily="2" charset="2"/>
        <a:buChar char=""/>
        <a:defRPr sz="2400" b="0" i="0">
          <a:solidFill>
            <a:srgbClr val="808080"/>
          </a:solidFill>
          <a:latin typeface="Avenir 45 Book"/>
          <a:ea typeface="MS PGothic" panose="020B0600070205080204" pitchFamily="34" charset="-128"/>
          <a:cs typeface="Avenir 45 Book"/>
        </a:defRPr>
      </a:lvl1pPr>
      <a:lvl2pPr marL="739775" indent="-282575" algn="l" defTabSz="449263" rtl="0" eaLnBrk="0" fontAlgn="base" hangingPunct="0">
        <a:lnSpc>
          <a:spcPct val="69000"/>
        </a:lnSpc>
        <a:spcBef>
          <a:spcPts val="500"/>
        </a:spcBef>
        <a:spcAft>
          <a:spcPct val="0"/>
        </a:spcAft>
        <a:buClr>
          <a:srgbClr val="000066"/>
        </a:buClr>
        <a:buSzPct val="75000"/>
        <a:buFont typeface="Wingdings" panose="05000000000000000000" pitchFamily="2" charset="2"/>
        <a:buChar char=""/>
        <a:defRPr sz="2000" b="0" i="0">
          <a:solidFill>
            <a:srgbClr val="808080"/>
          </a:solidFill>
          <a:latin typeface="Avenir 45 Book"/>
          <a:ea typeface="Tahoma" charset="0"/>
          <a:cs typeface="Avenir 45 Book"/>
        </a:defRPr>
      </a:lvl2pPr>
      <a:lvl3pPr marL="1143000" indent="-228600" algn="l" defTabSz="449263" rtl="0" eaLnBrk="0" fontAlgn="base" hangingPunct="0">
        <a:lnSpc>
          <a:spcPct val="69000"/>
        </a:lnSpc>
        <a:spcBef>
          <a:spcPts val="450"/>
        </a:spcBef>
        <a:spcAft>
          <a:spcPct val="0"/>
        </a:spcAft>
        <a:buClr>
          <a:srgbClr val="000066"/>
        </a:buClr>
        <a:buSzPct val="75000"/>
        <a:buFont typeface="Wingdings" panose="05000000000000000000" pitchFamily="2" charset="2"/>
        <a:buChar char=""/>
        <a:defRPr sz="2400" b="0" i="0">
          <a:solidFill>
            <a:srgbClr val="808080"/>
          </a:solidFill>
          <a:latin typeface="Avenir 45 Book"/>
          <a:ea typeface="Tahoma" charset="0"/>
          <a:cs typeface="Avenir 45 Book"/>
        </a:defRPr>
      </a:lvl3pPr>
      <a:lvl4pPr marL="1600200" indent="-228600" algn="l" defTabSz="449263" rtl="0" eaLnBrk="0" fontAlgn="base" hangingPunct="0">
        <a:lnSpc>
          <a:spcPct val="69000"/>
        </a:lnSpc>
        <a:spcBef>
          <a:spcPts val="400"/>
        </a:spcBef>
        <a:spcAft>
          <a:spcPct val="0"/>
        </a:spcAft>
        <a:buClr>
          <a:srgbClr val="000066"/>
        </a:buClr>
        <a:buSzPct val="75000"/>
        <a:buFont typeface="Wingdings" panose="05000000000000000000" pitchFamily="2" charset="2"/>
        <a:buChar char=""/>
        <a:defRPr sz="1600" b="0" i="0">
          <a:solidFill>
            <a:srgbClr val="808080"/>
          </a:solidFill>
          <a:latin typeface="Avenir 45 Book"/>
          <a:ea typeface="Tahoma" charset="0"/>
          <a:cs typeface="Avenir 45 Book"/>
        </a:defRPr>
      </a:lvl4pPr>
      <a:lvl5pPr marL="2057400" indent="-228600" algn="l" defTabSz="449263" rtl="0" eaLnBrk="0" fontAlgn="base" hangingPunct="0">
        <a:lnSpc>
          <a:spcPct val="69000"/>
        </a:lnSpc>
        <a:spcBef>
          <a:spcPts val="350"/>
        </a:spcBef>
        <a:spcAft>
          <a:spcPct val="0"/>
        </a:spcAft>
        <a:buClr>
          <a:srgbClr val="000066"/>
        </a:buClr>
        <a:buSzPct val="75000"/>
        <a:buFont typeface="Wingdings" panose="05000000000000000000" pitchFamily="2" charset="2"/>
        <a:buChar char=""/>
        <a:defRPr sz="1400" b="0" i="0">
          <a:solidFill>
            <a:srgbClr val="808080"/>
          </a:solidFill>
          <a:latin typeface="Avenir 45 Book"/>
          <a:ea typeface="Tahoma" charset="0"/>
          <a:cs typeface="Avenir 45 Book"/>
        </a:defRPr>
      </a:lvl5pPr>
      <a:lvl6pPr marL="2514600" indent="-228600" algn="l" defTabSz="449263" rtl="0" fontAlgn="base">
        <a:lnSpc>
          <a:spcPct val="69000"/>
        </a:lnSpc>
        <a:spcBef>
          <a:spcPts val="350"/>
        </a:spcBef>
        <a:spcAft>
          <a:spcPct val="0"/>
        </a:spcAft>
        <a:buClr>
          <a:srgbClr val="000066"/>
        </a:buClr>
        <a:buSzPct val="75000"/>
        <a:buFont typeface="Wingdings" charset="2"/>
        <a:buChar char=""/>
        <a:defRPr sz="1400">
          <a:solidFill>
            <a:srgbClr val="808080"/>
          </a:solidFill>
          <a:latin typeface="+mn-lt"/>
          <a:cs typeface="+mn-cs"/>
        </a:defRPr>
      </a:lvl6pPr>
      <a:lvl7pPr marL="2971800" indent="-228600" algn="l" defTabSz="449263" rtl="0" fontAlgn="base">
        <a:lnSpc>
          <a:spcPct val="69000"/>
        </a:lnSpc>
        <a:spcBef>
          <a:spcPts val="350"/>
        </a:spcBef>
        <a:spcAft>
          <a:spcPct val="0"/>
        </a:spcAft>
        <a:buClr>
          <a:srgbClr val="000066"/>
        </a:buClr>
        <a:buSzPct val="75000"/>
        <a:buFont typeface="Wingdings" charset="2"/>
        <a:buChar char=""/>
        <a:defRPr sz="1400">
          <a:solidFill>
            <a:srgbClr val="808080"/>
          </a:solidFill>
          <a:latin typeface="+mn-lt"/>
          <a:cs typeface="+mn-cs"/>
        </a:defRPr>
      </a:lvl7pPr>
      <a:lvl8pPr marL="3429000" indent="-228600" algn="l" defTabSz="449263" rtl="0" fontAlgn="base">
        <a:lnSpc>
          <a:spcPct val="69000"/>
        </a:lnSpc>
        <a:spcBef>
          <a:spcPts val="350"/>
        </a:spcBef>
        <a:spcAft>
          <a:spcPct val="0"/>
        </a:spcAft>
        <a:buClr>
          <a:srgbClr val="000066"/>
        </a:buClr>
        <a:buSzPct val="75000"/>
        <a:buFont typeface="Wingdings" charset="2"/>
        <a:buChar char=""/>
        <a:defRPr sz="1400">
          <a:solidFill>
            <a:srgbClr val="808080"/>
          </a:solidFill>
          <a:latin typeface="+mn-lt"/>
          <a:cs typeface="+mn-cs"/>
        </a:defRPr>
      </a:lvl8pPr>
      <a:lvl9pPr marL="3886200" indent="-228600" algn="l" defTabSz="449263" rtl="0" fontAlgn="base">
        <a:lnSpc>
          <a:spcPct val="69000"/>
        </a:lnSpc>
        <a:spcBef>
          <a:spcPts val="350"/>
        </a:spcBef>
        <a:spcAft>
          <a:spcPct val="0"/>
        </a:spcAft>
        <a:buClr>
          <a:srgbClr val="000066"/>
        </a:buClr>
        <a:buSzPct val="75000"/>
        <a:buFont typeface="Wingdings" charset="2"/>
        <a:buChar char=""/>
        <a:defRPr sz="1400">
          <a:solidFill>
            <a:srgbClr val="80808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a:xfrm>
            <a:off x="0" y="2063626"/>
            <a:ext cx="9144000" cy="1139825"/>
          </a:xfrm>
        </p:spPr>
        <p:txBody>
          <a:bodyPr/>
          <a:lstStyle/>
          <a:p>
            <a:pPr algn="ctr" eaLnBrk="1" hangingPunct="1">
              <a:lnSpc>
                <a:spcPct val="100000"/>
              </a:lnSpc>
              <a:buClr>
                <a:srgbClr val="FFFFFF"/>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dirty="0" smtClean="0">
                <a:solidFill>
                  <a:srgbClr val="FFFFFF"/>
                </a:solidFill>
              </a:rPr>
              <a:t>PIPE JACKING</a:t>
            </a:r>
          </a:p>
        </p:txBody>
      </p:sp>
      <p:sp>
        <p:nvSpPr>
          <p:cNvPr id="5123" name="Rectangle 2"/>
          <p:cNvSpPr>
            <a:spLocks noGrp="1" noChangeArrowheads="1"/>
          </p:cNvSpPr>
          <p:nvPr>
            <p:ph type="subTitle" idx="4294967295"/>
          </p:nvPr>
        </p:nvSpPr>
        <p:spPr>
          <a:xfrm>
            <a:off x="0" y="3995539"/>
            <a:ext cx="9144000" cy="1063837"/>
          </a:xfrm>
        </p:spPr>
        <p:txBody>
          <a:bodyPr lIns="360000" tIns="46800" rIns="360000" bIns="46800"/>
          <a:lstStyle/>
          <a:p>
            <a:pPr marL="0" indent="0" algn="ctr" eaLnBrk="1" hangingPunct="1">
              <a:lnSpc>
                <a:spcPct val="100000"/>
              </a:lnSpc>
              <a:spcBef>
                <a:spcPts val="400"/>
              </a:spcBef>
              <a:buFont typeface="Wingdings" panose="05000000000000000000" pitchFamily="2"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700" dirty="0" smtClean="0">
                <a:solidFill>
                  <a:srgbClr val="FFFFFF"/>
                </a:solidFill>
              </a:rPr>
              <a:t>An introduction to pipe jacking prepared by the Pipe Jacking Association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descr="Jerry CAD drawings-2.jpg"/>
          <p:cNvPicPr>
            <a:picLocks noChangeAspect="1"/>
          </p:cNvPicPr>
          <p:nvPr/>
        </p:nvPicPr>
        <p:blipFill>
          <a:blip r:embed="rId3" cstate="print">
            <a:extLst>
              <a:ext uri="{28A0092B-C50C-407E-A947-70E740481C1C}">
                <a14:useLocalDpi xmlns:a14="http://schemas.microsoft.com/office/drawing/2010/main" val="0"/>
              </a:ext>
            </a:extLst>
          </a:blip>
          <a:srcRect r="27280"/>
          <a:stretch>
            <a:fillRect/>
          </a:stretch>
        </p:blipFill>
        <p:spPr bwMode="auto">
          <a:xfrm>
            <a:off x="3707904" y="1471172"/>
            <a:ext cx="5436096" cy="390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
          <p:cNvSpPr>
            <a:spLocks noGrp="1" noChangeArrowheads="1"/>
          </p:cNvSpPr>
          <p:nvPr>
            <p:ph type="title" idx="4294967295"/>
          </p:nvPr>
        </p:nvSpPr>
        <p:spPr>
          <a:xfrm>
            <a:off x="0" y="0"/>
            <a:ext cx="9144000" cy="1217397"/>
          </a:xfrm>
        </p:spPr>
        <p:txBody>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t>Machine Technology</a:t>
            </a:r>
          </a:p>
        </p:txBody>
      </p:sp>
      <p:sp>
        <p:nvSpPr>
          <p:cNvPr id="41988" name="Rectangle 2"/>
          <p:cNvSpPr>
            <a:spLocks noGrp="1" noChangeArrowheads="1"/>
          </p:cNvSpPr>
          <p:nvPr>
            <p:ph type="body" idx="4294967295"/>
          </p:nvPr>
        </p:nvSpPr>
        <p:spPr>
          <a:xfrm>
            <a:off x="0" y="1080000"/>
            <a:ext cx="9144000" cy="4255347"/>
          </a:xfrm>
        </p:spPr>
        <p:txBody>
          <a:bodyPr/>
          <a:lstStyle/>
          <a:p>
            <a:pPr eaLnBrk="1" hangingPunct="1">
              <a:lnSpc>
                <a:spcPct val="100000"/>
              </a:lnSpc>
              <a:spcBef>
                <a:spcPts val="500"/>
              </a:spcBef>
              <a:buFont typeface="Wingdings" panose="05000000000000000000"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solidFill>
                  <a:srgbClr val="7988B5"/>
                </a:solidFill>
              </a:rPr>
              <a:t>Machines are available for pipe jacking in most ground conditions </a:t>
            </a:r>
          </a:p>
          <a:p>
            <a:pPr eaLnBrk="1" hangingPunct="1">
              <a:lnSpc>
                <a:spcPct val="100000"/>
              </a:lnSpc>
              <a:spcBef>
                <a:spcPts val="500"/>
              </a:spcBef>
              <a:buFont typeface="Wingdings" panose="05000000000000000000"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2000" dirty="0" smtClean="0"/>
          </a:p>
          <a:p>
            <a:pPr marL="0" lvl="1" eaLnBrk="1" hangingPunct="1">
              <a:lnSpc>
                <a:spcPct val="10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err="1" smtClean="0">
                <a:ea typeface="Tahoma" panose="020B0604030504040204" pitchFamily="34" charset="0"/>
              </a:rPr>
              <a:t>Backacters</a:t>
            </a:r>
            <a:endParaRPr lang="en-GB" dirty="0" smtClean="0">
              <a:ea typeface="Tahoma" panose="020B0604030504040204" pitchFamily="34" charset="0"/>
            </a:endParaRPr>
          </a:p>
          <a:p>
            <a:pPr marL="0" lvl="1" eaLnBrk="1" hangingPunct="1">
              <a:lnSpc>
                <a:spcPct val="10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ea typeface="Tahoma" panose="020B0604030504040204" pitchFamily="34" charset="0"/>
              </a:rPr>
              <a:t>Open face cutter booms</a:t>
            </a:r>
          </a:p>
          <a:p>
            <a:pPr marL="0" lvl="1" eaLnBrk="1" hangingPunct="1">
              <a:lnSpc>
                <a:spcPct val="10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ea typeface="Tahoma" panose="020B0604030504040204" pitchFamily="34" charset="0"/>
              </a:rPr>
              <a:t>Tunnel boring machine</a:t>
            </a:r>
          </a:p>
          <a:p>
            <a:pPr marL="0" lvl="1" eaLnBrk="1" hangingPunct="1">
              <a:lnSpc>
                <a:spcPct val="10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ea typeface="Tahoma" panose="020B0604030504040204" pitchFamily="34" charset="0"/>
              </a:rPr>
              <a:t>Earth pressure balance</a:t>
            </a:r>
          </a:p>
        </p:txBody>
      </p:sp>
      <p:sp>
        <p:nvSpPr>
          <p:cNvPr id="41989" name="Text Box 3"/>
          <p:cNvSpPr txBox="1">
            <a:spLocks noChangeArrowheads="1"/>
          </p:cNvSpPr>
          <p:nvPr/>
        </p:nvSpPr>
        <p:spPr bwMode="auto">
          <a:xfrm>
            <a:off x="574675" y="3660105"/>
            <a:ext cx="2362200" cy="8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lnSpc>
                <a:spcPct val="69000"/>
              </a:lnSpc>
              <a:spcBef>
                <a:spcPts val="600"/>
              </a:spcBef>
              <a:buClr>
                <a:srgbClr val="000066"/>
              </a:buClr>
              <a:buSzPct val="75000"/>
              <a:buFont typeface="Wingdings" panose="05000000000000000000" pitchFamily="2" charset="2"/>
              <a:buChar char=""/>
              <a:tabLst>
                <a:tab pos="477838" algn="l"/>
                <a:tab pos="925513" algn="l"/>
                <a:tab pos="1374775" algn="l"/>
                <a:tab pos="1824038" algn="l"/>
                <a:tab pos="2273300" algn="l"/>
                <a:tab pos="2722563" algn="l"/>
                <a:tab pos="3171825" algn="l"/>
                <a:tab pos="3621088" algn="l"/>
                <a:tab pos="4070350" algn="l"/>
                <a:tab pos="4519613" algn="l"/>
                <a:tab pos="4968875" algn="l"/>
                <a:tab pos="5418138" algn="l"/>
                <a:tab pos="5867400" algn="l"/>
                <a:tab pos="6316663" algn="l"/>
                <a:tab pos="6765925" algn="l"/>
                <a:tab pos="7215188" algn="l"/>
                <a:tab pos="7664450" algn="l"/>
                <a:tab pos="8113713" algn="l"/>
                <a:tab pos="8562975" algn="l"/>
                <a:tab pos="9012238" algn="l"/>
                <a:tab pos="9461500" algn="l"/>
              </a:tabLst>
              <a:defRPr sz="2400">
                <a:solidFill>
                  <a:srgbClr val="808080"/>
                </a:solidFill>
                <a:latin typeface="Times New Roman" panose="02020603050405020304" pitchFamily="18" charset="0"/>
                <a:ea typeface="MS PGothic" panose="020B0600070205080204" pitchFamily="34" charset="-128"/>
                <a:cs typeface="Tahoma" panose="020B0604030504040204" pitchFamily="34" charset="0"/>
              </a:defRPr>
            </a:lvl1pPr>
            <a:lvl2pPr marL="477838" indent="274638">
              <a:lnSpc>
                <a:spcPct val="69000"/>
              </a:lnSpc>
              <a:spcBef>
                <a:spcPts val="500"/>
              </a:spcBef>
              <a:buClr>
                <a:srgbClr val="000066"/>
              </a:buClr>
              <a:buSzPct val="75000"/>
              <a:buFont typeface="Wingdings" panose="05000000000000000000" pitchFamily="2" charset="2"/>
              <a:buChar char=""/>
              <a:tabLst>
                <a:tab pos="477838" algn="l"/>
                <a:tab pos="925513" algn="l"/>
                <a:tab pos="1374775" algn="l"/>
                <a:tab pos="1824038" algn="l"/>
                <a:tab pos="2273300" algn="l"/>
                <a:tab pos="2722563" algn="l"/>
                <a:tab pos="3171825" algn="l"/>
                <a:tab pos="3621088" algn="l"/>
                <a:tab pos="4070350" algn="l"/>
                <a:tab pos="4519613" algn="l"/>
                <a:tab pos="4968875" algn="l"/>
                <a:tab pos="5418138" algn="l"/>
                <a:tab pos="5867400" algn="l"/>
                <a:tab pos="6316663" algn="l"/>
                <a:tab pos="6765925" algn="l"/>
                <a:tab pos="7215188" algn="l"/>
                <a:tab pos="7664450" algn="l"/>
                <a:tab pos="8113713" algn="l"/>
                <a:tab pos="8562975" algn="l"/>
                <a:tab pos="9012238" algn="l"/>
                <a:tab pos="9461500" algn="l"/>
              </a:tabLst>
              <a:defRPr sz="2000">
                <a:solidFill>
                  <a:srgbClr val="808080"/>
                </a:solidFill>
                <a:latin typeface="Times New Roman" panose="02020603050405020304" pitchFamily="18" charset="0"/>
                <a:ea typeface="Tahoma" panose="020B0604030504040204" pitchFamily="34" charset="0"/>
                <a:cs typeface="Tahoma" panose="020B0604030504040204" pitchFamily="34" charset="0"/>
              </a:defRPr>
            </a:lvl2pPr>
            <a:lvl3pPr marL="1143000" indent="-228600">
              <a:lnSpc>
                <a:spcPct val="69000"/>
              </a:lnSpc>
              <a:spcBef>
                <a:spcPts val="450"/>
              </a:spcBef>
              <a:buClr>
                <a:srgbClr val="000066"/>
              </a:buClr>
              <a:buSzPct val="75000"/>
              <a:buFont typeface="Wingdings" panose="05000000000000000000" pitchFamily="2" charset="2"/>
              <a:buChar char=""/>
              <a:tabLst>
                <a:tab pos="477838" algn="l"/>
                <a:tab pos="925513" algn="l"/>
                <a:tab pos="1374775" algn="l"/>
                <a:tab pos="1824038" algn="l"/>
                <a:tab pos="2273300" algn="l"/>
                <a:tab pos="2722563" algn="l"/>
                <a:tab pos="3171825" algn="l"/>
                <a:tab pos="3621088" algn="l"/>
                <a:tab pos="4070350" algn="l"/>
                <a:tab pos="4519613" algn="l"/>
                <a:tab pos="4968875" algn="l"/>
                <a:tab pos="5418138" algn="l"/>
                <a:tab pos="5867400" algn="l"/>
                <a:tab pos="6316663" algn="l"/>
                <a:tab pos="6765925" algn="l"/>
                <a:tab pos="7215188" algn="l"/>
                <a:tab pos="7664450" algn="l"/>
                <a:tab pos="8113713" algn="l"/>
                <a:tab pos="8562975" algn="l"/>
                <a:tab pos="9012238" algn="l"/>
                <a:tab pos="9461500" algn="l"/>
              </a:tabLst>
              <a:defRPr sz="2400">
                <a:solidFill>
                  <a:srgbClr val="808080"/>
                </a:solidFill>
                <a:latin typeface="Times New Roman" panose="02020603050405020304" pitchFamily="18" charset="0"/>
                <a:ea typeface="Tahoma" panose="020B0604030504040204" pitchFamily="34" charset="0"/>
                <a:cs typeface="Tahoma" panose="020B0604030504040204" pitchFamily="34" charset="0"/>
              </a:defRPr>
            </a:lvl3pPr>
            <a:lvl4pPr marL="1600200" indent="-228600">
              <a:lnSpc>
                <a:spcPct val="69000"/>
              </a:lnSpc>
              <a:spcBef>
                <a:spcPts val="400"/>
              </a:spcBef>
              <a:buClr>
                <a:srgbClr val="000066"/>
              </a:buClr>
              <a:buSzPct val="75000"/>
              <a:buFont typeface="Wingdings" panose="05000000000000000000" pitchFamily="2" charset="2"/>
              <a:buChar char=""/>
              <a:tabLst>
                <a:tab pos="477838" algn="l"/>
                <a:tab pos="925513" algn="l"/>
                <a:tab pos="1374775" algn="l"/>
                <a:tab pos="1824038" algn="l"/>
                <a:tab pos="2273300" algn="l"/>
                <a:tab pos="2722563" algn="l"/>
                <a:tab pos="3171825" algn="l"/>
                <a:tab pos="3621088" algn="l"/>
                <a:tab pos="4070350" algn="l"/>
                <a:tab pos="4519613" algn="l"/>
                <a:tab pos="4968875" algn="l"/>
                <a:tab pos="5418138" algn="l"/>
                <a:tab pos="5867400" algn="l"/>
                <a:tab pos="6316663" algn="l"/>
                <a:tab pos="6765925" algn="l"/>
                <a:tab pos="7215188" algn="l"/>
                <a:tab pos="7664450" algn="l"/>
                <a:tab pos="8113713" algn="l"/>
                <a:tab pos="8562975" algn="l"/>
                <a:tab pos="9012238" algn="l"/>
                <a:tab pos="9461500" algn="l"/>
              </a:tabLst>
              <a:defRPr sz="1600">
                <a:solidFill>
                  <a:srgbClr val="808080"/>
                </a:solidFill>
                <a:latin typeface="Times New Roman" panose="02020603050405020304" pitchFamily="18" charset="0"/>
                <a:ea typeface="Tahoma" panose="020B0604030504040204" pitchFamily="34" charset="0"/>
                <a:cs typeface="Tahoma" panose="020B0604030504040204" pitchFamily="34" charset="0"/>
              </a:defRPr>
            </a:lvl4pPr>
            <a:lvl5pPr marL="2057400" indent="-228600">
              <a:lnSpc>
                <a:spcPct val="69000"/>
              </a:lnSpc>
              <a:spcBef>
                <a:spcPts val="350"/>
              </a:spcBef>
              <a:buClr>
                <a:srgbClr val="000066"/>
              </a:buClr>
              <a:buSzPct val="75000"/>
              <a:buFont typeface="Wingdings" panose="05000000000000000000" pitchFamily="2" charset="2"/>
              <a:buChar char=""/>
              <a:tabLst>
                <a:tab pos="477838" algn="l"/>
                <a:tab pos="925513" algn="l"/>
                <a:tab pos="1374775" algn="l"/>
                <a:tab pos="1824038" algn="l"/>
                <a:tab pos="2273300" algn="l"/>
                <a:tab pos="2722563" algn="l"/>
                <a:tab pos="3171825" algn="l"/>
                <a:tab pos="3621088" algn="l"/>
                <a:tab pos="4070350" algn="l"/>
                <a:tab pos="4519613" algn="l"/>
                <a:tab pos="4968875" algn="l"/>
                <a:tab pos="5418138" algn="l"/>
                <a:tab pos="5867400" algn="l"/>
                <a:tab pos="6316663" algn="l"/>
                <a:tab pos="6765925" algn="l"/>
                <a:tab pos="7215188" algn="l"/>
                <a:tab pos="7664450" algn="l"/>
                <a:tab pos="8113713" algn="l"/>
                <a:tab pos="8562975" algn="l"/>
                <a:tab pos="9012238" algn="l"/>
                <a:tab pos="9461500" algn="l"/>
              </a:tabLst>
              <a:defRPr sz="1400">
                <a:solidFill>
                  <a:srgbClr val="808080"/>
                </a:solidFill>
                <a:latin typeface="Times New Roman" panose="02020603050405020304" pitchFamily="18" charset="0"/>
                <a:ea typeface="Tahoma" panose="020B0604030504040204" pitchFamily="34" charset="0"/>
                <a:cs typeface="Tahoma" panose="020B0604030504040204" pitchFamily="34" charset="0"/>
              </a:defRPr>
            </a:lvl5pPr>
            <a:lvl6pPr marL="2514600" indent="-228600" defTabSz="449263" eaLnBrk="0" fontAlgn="base" hangingPunct="0">
              <a:lnSpc>
                <a:spcPct val="69000"/>
              </a:lnSpc>
              <a:spcBef>
                <a:spcPts val="350"/>
              </a:spcBef>
              <a:spcAft>
                <a:spcPct val="0"/>
              </a:spcAft>
              <a:buClr>
                <a:srgbClr val="000066"/>
              </a:buClr>
              <a:buSzPct val="75000"/>
              <a:buFont typeface="Wingdings" panose="05000000000000000000" pitchFamily="2" charset="2"/>
              <a:buChar char=""/>
              <a:tabLst>
                <a:tab pos="477838" algn="l"/>
                <a:tab pos="925513" algn="l"/>
                <a:tab pos="1374775" algn="l"/>
                <a:tab pos="1824038" algn="l"/>
                <a:tab pos="2273300" algn="l"/>
                <a:tab pos="2722563" algn="l"/>
                <a:tab pos="3171825" algn="l"/>
                <a:tab pos="3621088" algn="l"/>
                <a:tab pos="4070350" algn="l"/>
                <a:tab pos="4519613" algn="l"/>
                <a:tab pos="4968875" algn="l"/>
                <a:tab pos="5418138" algn="l"/>
                <a:tab pos="5867400" algn="l"/>
                <a:tab pos="6316663" algn="l"/>
                <a:tab pos="6765925" algn="l"/>
                <a:tab pos="7215188" algn="l"/>
                <a:tab pos="7664450" algn="l"/>
                <a:tab pos="8113713" algn="l"/>
                <a:tab pos="8562975" algn="l"/>
                <a:tab pos="9012238" algn="l"/>
                <a:tab pos="9461500" algn="l"/>
              </a:tabLst>
              <a:defRPr sz="1400">
                <a:solidFill>
                  <a:srgbClr val="808080"/>
                </a:solidFill>
                <a:latin typeface="Times New Roman" panose="02020603050405020304" pitchFamily="18" charset="0"/>
                <a:ea typeface="Tahoma" panose="020B0604030504040204" pitchFamily="34" charset="0"/>
                <a:cs typeface="Tahoma" panose="020B0604030504040204" pitchFamily="34" charset="0"/>
              </a:defRPr>
            </a:lvl6pPr>
            <a:lvl7pPr marL="2971800" indent="-228600" defTabSz="449263" eaLnBrk="0" fontAlgn="base" hangingPunct="0">
              <a:lnSpc>
                <a:spcPct val="69000"/>
              </a:lnSpc>
              <a:spcBef>
                <a:spcPts val="350"/>
              </a:spcBef>
              <a:spcAft>
                <a:spcPct val="0"/>
              </a:spcAft>
              <a:buClr>
                <a:srgbClr val="000066"/>
              </a:buClr>
              <a:buSzPct val="75000"/>
              <a:buFont typeface="Wingdings" panose="05000000000000000000" pitchFamily="2" charset="2"/>
              <a:buChar char=""/>
              <a:tabLst>
                <a:tab pos="477838" algn="l"/>
                <a:tab pos="925513" algn="l"/>
                <a:tab pos="1374775" algn="l"/>
                <a:tab pos="1824038" algn="l"/>
                <a:tab pos="2273300" algn="l"/>
                <a:tab pos="2722563" algn="l"/>
                <a:tab pos="3171825" algn="l"/>
                <a:tab pos="3621088" algn="l"/>
                <a:tab pos="4070350" algn="l"/>
                <a:tab pos="4519613" algn="l"/>
                <a:tab pos="4968875" algn="l"/>
                <a:tab pos="5418138" algn="l"/>
                <a:tab pos="5867400" algn="l"/>
                <a:tab pos="6316663" algn="l"/>
                <a:tab pos="6765925" algn="l"/>
                <a:tab pos="7215188" algn="l"/>
                <a:tab pos="7664450" algn="l"/>
                <a:tab pos="8113713" algn="l"/>
                <a:tab pos="8562975" algn="l"/>
                <a:tab pos="9012238" algn="l"/>
                <a:tab pos="9461500" algn="l"/>
              </a:tabLst>
              <a:defRPr sz="1400">
                <a:solidFill>
                  <a:srgbClr val="808080"/>
                </a:solidFill>
                <a:latin typeface="Times New Roman" panose="02020603050405020304" pitchFamily="18" charset="0"/>
                <a:ea typeface="Tahoma" panose="020B0604030504040204" pitchFamily="34" charset="0"/>
                <a:cs typeface="Tahoma" panose="020B0604030504040204" pitchFamily="34" charset="0"/>
              </a:defRPr>
            </a:lvl7pPr>
            <a:lvl8pPr marL="3429000" indent="-228600" defTabSz="449263" eaLnBrk="0" fontAlgn="base" hangingPunct="0">
              <a:lnSpc>
                <a:spcPct val="69000"/>
              </a:lnSpc>
              <a:spcBef>
                <a:spcPts val="350"/>
              </a:spcBef>
              <a:spcAft>
                <a:spcPct val="0"/>
              </a:spcAft>
              <a:buClr>
                <a:srgbClr val="000066"/>
              </a:buClr>
              <a:buSzPct val="75000"/>
              <a:buFont typeface="Wingdings" panose="05000000000000000000" pitchFamily="2" charset="2"/>
              <a:buChar char=""/>
              <a:tabLst>
                <a:tab pos="477838" algn="l"/>
                <a:tab pos="925513" algn="l"/>
                <a:tab pos="1374775" algn="l"/>
                <a:tab pos="1824038" algn="l"/>
                <a:tab pos="2273300" algn="l"/>
                <a:tab pos="2722563" algn="l"/>
                <a:tab pos="3171825" algn="l"/>
                <a:tab pos="3621088" algn="l"/>
                <a:tab pos="4070350" algn="l"/>
                <a:tab pos="4519613" algn="l"/>
                <a:tab pos="4968875" algn="l"/>
                <a:tab pos="5418138" algn="l"/>
                <a:tab pos="5867400" algn="l"/>
                <a:tab pos="6316663" algn="l"/>
                <a:tab pos="6765925" algn="l"/>
                <a:tab pos="7215188" algn="l"/>
                <a:tab pos="7664450" algn="l"/>
                <a:tab pos="8113713" algn="l"/>
                <a:tab pos="8562975" algn="l"/>
                <a:tab pos="9012238" algn="l"/>
                <a:tab pos="9461500" algn="l"/>
              </a:tabLst>
              <a:defRPr sz="1400">
                <a:solidFill>
                  <a:srgbClr val="808080"/>
                </a:solidFill>
                <a:latin typeface="Times New Roman" panose="02020603050405020304" pitchFamily="18" charset="0"/>
                <a:ea typeface="Tahoma" panose="020B0604030504040204" pitchFamily="34" charset="0"/>
                <a:cs typeface="Tahoma" panose="020B0604030504040204" pitchFamily="34" charset="0"/>
              </a:defRPr>
            </a:lvl8pPr>
            <a:lvl9pPr marL="3886200" indent="-228600" defTabSz="449263" eaLnBrk="0" fontAlgn="base" hangingPunct="0">
              <a:lnSpc>
                <a:spcPct val="69000"/>
              </a:lnSpc>
              <a:spcBef>
                <a:spcPts val="350"/>
              </a:spcBef>
              <a:spcAft>
                <a:spcPct val="0"/>
              </a:spcAft>
              <a:buClr>
                <a:srgbClr val="000066"/>
              </a:buClr>
              <a:buSzPct val="75000"/>
              <a:buFont typeface="Wingdings" panose="05000000000000000000" pitchFamily="2" charset="2"/>
              <a:buChar char=""/>
              <a:tabLst>
                <a:tab pos="477838" algn="l"/>
                <a:tab pos="925513" algn="l"/>
                <a:tab pos="1374775" algn="l"/>
                <a:tab pos="1824038" algn="l"/>
                <a:tab pos="2273300" algn="l"/>
                <a:tab pos="2722563" algn="l"/>
                <a:tab pos="3171825" algn="l"/>
                <a:tab pos="3621088" algn="l"/>
                <a:tab pos="4070350" algn="l"/>
                <a:tab pos="4519613" algn="l"/>
                <a:tab pos="4968875" algn="l"/>
                <a:tab pos="5418138" algn="l"/>
                <a:tab pos="5867400" algn="l"/>
                <a:tab pos="6316663" algn="l"/>
                <a:tab pos="6765925" algn="l"/>
                <a:tab pos="7215188" algn="l"/>
                <a:tab pos="7664450" algn="l"/>
                <a:tab pos="8113713" algn="l"/>
                <a:tab pos="8562975" algn="l"/>
                <a:tab pos="9012238" algn="l"/>
                <a:tab pos="9461500" algn="l"/>
              </a:tabLst>
              <a:defRPr sz="1400">
                <a:solidFill>
                  <a:srgbClr val="808080"/>
                </a:solidFill>
                <a:latin typeface="Times New Roman" panose="02020603050405020304" pitchFamily="18" charset="0"/>
                <a:ea typeface="Tahoma" panose="020B0604030504040204" pitchFamily="34" charset="0"/>
                <a:cs typeface="Tahoma" panose="020B0604030504040204" pitchFamily="34" charset="0"/>
              </a:defRPr>
            </a:lvl9pPr>
          </a:lstStyle>
          <a:p>
            <a:pPr lvl="1" eaLnBrk="1" hangingPunct="1">
              <a:lnSpc>
                <a:spcPct val="100000"/>
              </a:lnSpc>
              <a:buFont typeface="Wingdings" panose="05000000000000000000" pitchFamily="2" charset="2"/>
              <a:buNone/>
            </a:pPr>
            <a:endParaRPr lang="en-GB">
              <a:ea typeface="MS PGothic" panose="020B0600070205080204" pitchFamily="34" charset="-128"/>
            </a:endParaRPr>
          </a:p>
          <a:p>
            <a:pPr eaLnBrk="1" hangingPunct="1">
              <a:lnSpc>
                <a:spcPct val="100000"/>
              </a:lnSpc>
              <a:spcBef>
                <a:spcPts val="1250"/>
              </a:spcBef>
              <a:buClr>
                <a:srgbClr val="808080"/>
              </a:buClr>
              <a:buSzPct val="100000"/>
              <a:buFont typeface="Times New Roman" panose="02020603050405020304" pitchFamily="18" charset="0"/>
              <a:buNone/>
            </a:pPr>
            <a:endParaRPr lang="en-GB" sz="200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descr="PJ 3.jpg"/>
          <p:cNvPicPr>
            <a:picLocks noChangeAspect="1"/>
          </p:cNvPicPr>
          <p:nvPr/>
        </p:nvPicPr>
        <p:blipFill>
          <a:blip r:embed="rId3">
            <a:extLst>
              <a:ext uri="{28A0092B-C50C-407E-A947-70E740481C1C}">
                <a14:useLocalDpi xmlns:a14="http://schemas.microsoft.com/office/drawing/2010/main" val="0"/>
              </a:ext>
            </a:extLst>
          </a:blip>
          <a:srcRect l="14352" t="5630" r="11328" b="10025"/>
          <a:stretch>
            <a:fillRect/>
          </a:stretch>
        </p:blipFill>
        <p:spPr bwMode="auto">
          <a:xfrm>
            <a:off x="3995738" y="1198400"/>
            <a:ext cx="5148262" cy="437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body" idx="4294967295"/>
          </p:nvPr>
        </p:nvSpPr>
        <p:spPr>
          <a:xfrm>
            <a:off x="0" y="1080000"/>
            <a:ext cx="9144000" cy="4255347"/>
          </a:xfrm>
        </p:spPr>
        <p:txBody>
          <a:bodyPr/>
          <a:lstStyle/>
          <a:p>
            <a:pPr eaLnBrk="1" hangingPunct="1">
              <a:lnSpc>
                <a:spcPct val="100000"/>
              </a:lnSpc>
              <a:spcBef>
                <a:spcPts val="500"/>
              </a:spcBef>
              <a:buFont typeface="Wingdings" panose="05000000000000000000"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solidFill>
                  <a:srgbClr val="7988B5"/>
                </a:solidFill>
              </a:rPr>
              <a:t>Machines are available for pipe jacking in most ground conditions </a:t>
            </a:r>
          </a:p>
          <a:p>
            <a:pPr eaLnBrk="1" hangingPunct="1">
              <a:lnSpc>
                <a:spcPct val="100000"/>
              </a:lnSpc>
              <a:spcBef>
                <a:spcPts val="500"/>
              </a:spcBef>
              <a:buFont typeface="Wingdings" panose="05000000000000000000"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2000" dirty="0" smtClean="0"/>
          </a:p>
          <a:p>
            <a:pPr eaLnBrk="1" hangingPunct="1">
              <a:lnSpc>
                <a:spcPct val="10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err="1" smtClean="0">
                <a:ea typeface="Tahoma" panose="020B0604030504040204" pitchFamily="34" charset="0"/>
              </a:rPr>
              <a:t>Backacters</a:t>
            </a:r>
            <a:endParaRPr lang="en-GB" sz="2000" dirty="0" smtClean="0">
              <a:ea typeface="Tahoma" panose="020B0604030504040204" pitchFamily="34" charset="0"/>
            </a:endParaRPr>
          </a:p>
          <a:p>
            <a:pPr eaLnBrk="1" hangingPunct="1">
              <a:lnSpc>
                <a:spcPct val="10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ea typeface="Tahoma" panose="020B0604030504040204" pitchFamily="34" charset="0"/>
              </a:rPr>
              <a:t>Open face cutter booms</a:t>
            </a:r>
          </a:p>
          <a:p>
            <a:pPr eaLnBrk="1" hangingPunct="1">
              <a:lnSpc>
                <a:spcPct val="10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ea typeface="Tahoma" panose="020B0604030504040204" pitchFamily="34" charset="0"/>
              </a:rPr>
              <a:t>Tunnel boring machine</a:t>
            </a:r>
          </a:p>
          <a:p>
            <a:pPr eaLnBrk="1" hangingPunct="1">
              <a:lnSpc>
                <a:spcPct val="10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ea typeface="Tahoma" panose="020B0604030504040204" pitchFamily="34" charset="0"/>
              </a:rPr>
              <a:t>Earth pressure balance</a:t>
            </a:r>
          </a:p>
          <a:p>
            <a:pPr eaLnBrk="1" hangingPunct="1">
              <a:lnSpc>
                <a:spcPct val="10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ea typeface="Tahoma" panose="020B0604030504040204" pitchFamily="34" charset="0"/>
              </a:rPr>
              <a:t>Pressurised slurry</a:t>
            </a:r>
          </a:p>
        </p:txBody>
      </p:sp>
      <p:sp>
        <p:nvSpPr>
          <p:cNvPr id="44036" name="Rectangle 2"/>
          <p:cNvSpPr>
            <a:spLocks noGrp="1" noChangeArrowheads="1"/>
          </p:cNvSpPr>
          <p:nvPr>
            <p:ph type="title" idx="4294967295"/>
          </p:nvPr>
        </p:nvSpPr>
        <p:spPr>
          <a:xfrm>
            <a:off x="0" y="0"/>
            <a:ext cx="9144000" cy="1217397"/>
          </a:xfrm>
        </p:spPr>
        <p:txBody>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t>Machine Technology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580" y="1187228"/>
            <a:ext cx="6174924" cy="3888432"/>
          </a:xfrm>
          <a:prstGeom prst="rect">
            <a:avLst/>
          </a:prstGeom>
        </p:spPr>
      </p:pic>
      <p:sp>
        <p:nvSpPr>
          <p:cNvPr id="46083" name="Rectangle 2"/>
          <p:cNvSpPr>
            <a:spLocks noGrp="1" noChangeArrowheads="1"/>
          </p:cNvSpPr>
          <p:nvPr>
            <p:ph type="title" idx="4294967295"/>
          </p:nvPr>
        </p:nvSpPr>
        <p:spPr>
          <a:xfrm>
            <a:off x="0" y="0"/>
            <a:ext cx="9144000" cy="1217397"/>
          </a:xfrm>
        </p:spPr>
        <p:txBody>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t>Microtunnelling</a:t>
            </a:r>
          </a:p>
        </p:txBody>
      </p:sp>
      <p:sp>
        <p:nvSpPr>
          <p:cNvPr id="46084" name="Rectangle 3"/>
          <p:cNvSpPr>
            <a:spLocks noGrp="1" noChangeArrowheads="1"/>
          </p:cNvSpPr>
          <p:nvPr>
            <p:ph type="body" idx="4294967295"/>
          </p:nvPr>
        </p:nvSpPr>
        <p:spPr>
          <a:xfrm>
            <a:off x="0" y="1080000"/>
            <a:ext cx="9144000" cy="4255347"/>
          </a:xfrm>
        </p:spPr>
        <p:txBody>
          <a:bodyPr/>
          <a:lstStyle/>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Fully guided machines</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Controlled from surface </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Non man entry</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Two options:</a:t>
            </a:r>
          </a:p>
          <a:p>
            <a:pPr lvl="1" eaLnBrk="1" hangingPunct="1">
              <a:lnSpc>
                <a:spcPct val="100000"/>
              </a:lnSpc>
              <a:spcBef>
                <a:spcPts val="45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1800" dirty="0" smtClean="0">
                <a:ea typeface="Tahoma" panose="020B0604030504040204" pitchFamily="34" charset="0"/>
              </a:rPr>
              <a:t>Pressurised slurry</a:t>
            </a:r>
          </a:p>
          <a:p>
            <a:pPr lvl="1" eaLnBrk="1" hangingPunct="1">
              <a:lnSpc>
                <a:spcPct val="100000"/>
              </a:lnSpc>
              <a:spcBef>
                <a:spcPts val="45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1800" dirty="0" smtClean="0">
                <a:ea typeface="Tahoma" panose="020B0604030504040204" pitchFamily="34" charset="0"/>
              </a:rPr>
              <a:t>Screw auger</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p:cNvSpPr>
            <a:spLocks noGrp="1" noChangeArrowheads="1"/>
          </p:cNvSpPr>
          <p:nvPr>
            <p:ph type="title" idx="4294967295"/>
          </p:nvPr>
        </p:nvSpPr>
        <p:spPr>
          <a:xfrm>
            <a:off x="0" y="0"/>
            <a:ext cx="9144000" cy="1217397"/>
          </a:xfrm>
        </p:spPr>
        <p:txBody>
          <a:bodyPr/>
          <a:lstStyle/>
          <a:p>
            <a:pPr eaLnBrk="1" hangingPunct="1">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pPr>
            <a:r>
              <a:rPr lang="en-GB" dirty="0" smtClean="0"/>
              <a:t>Benefits of Mechanisation	</a:t>
            </a:r>
          </a:p>
        </p:txBody>
      </p:sp>
      <p:sp>
        <p:nvSpPr>
          <p:cNvPr id="48131" name="Rectangle 2"/>
          <p:cNvSpPr>
            <a:spLocks noGrp="1" noChangeArrowheads="1"/>
          </p:cNvSpPr>
          <p:nvPr>
            <p:ph type="body" idx="4294967295"/>
          </p:nvPr>
        </p:nvSpPr>
        <p:spPr>
          <a:xfrm>
            <a:off x="0" y="1080000"/>
            <a:ext cx="9144000" cy="4255347"/>
          </a:xfrm>
        </p:spPr>
        <p:txBody>
          <a:bodyPr/>
          <a:lstStyle/>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Significantly safer working</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Efficient </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Hand arm vibration eliminated </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Quicker installation</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Ground support</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Remote control </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Risks mitigated</a:t>
            </a:r>
          </a:p>
        </p:txBody>
      </p:sp>
      <p:pic>
        <p:nvPicPr>
          <p:cNvPr id="481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78609" y="3250659"/>
            <a:ext cx="2923645" cy="1980000"/>
          </a:xfrm>
          <a:prstGeom prst="rect">
            <a:avLst/>
          </a:prstGeom>
          <a:noFill/>
          <a:ln w="9525">
            <a:solidFill>
              <a:srgbClr val="7988B5"/>
            </a:solidFill>
            <a:round/>
            <a:headEnd/>
            <a:tailEnd/>
          </a:ln>
          <a:extLst>
            <a:ext uri="{909E8E84-426E-40DD-AFC4-6F175D3DCCD1}">
              <a14:hiddenFill xmlns:a14="http://schemas.microsoft.com/office/drawing/2010/main">
                <a:solidFill>
                  <a:srgbClr val="FFFFFF"/>
                </a:solidFill>
              </a14:hiddenFill>
            </a:ext>
          </a:extLst>
        </p:spPr>
      </p:pic>
      <p:pic>
        <p:nvPicPr>
          <p:cNvPr id="481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78832" y="1187227"/>
            <a:ext cx="2923200" cy="1980000"/>
          </a:xfrm>
          <a:prstGeom prst="rect">
            <a:avLst/>
          </a:prstGeom>
          <a:noFill/>
          <a:ln w="9525">
            <a:solidFill>
              <a:srgbClr val="7988B5"/>
            </a:solidFill>
            <a:round/>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87624" y="3125141"/>
            <a:ext cx="2905549" cy="2195305"/>
          </a:xfrm>
          <a:prstGeom prst="rect">
            <a:avLst/>
          </a:prstGeom>
          <a:noFill/>
          <a:ln w="9525">
            <a:solidFill>
              <a:srgbClr val="7988B5"/>
            </a:solidFill>
            <a:round/>
            <a:headEnd/>
            <a:tailEnd/>
          </a:ln>
          <a:extLst>
            <a:ext uri="{909E8E84-426E-40DD-AFC4-6F175D3DCCD1}">
              <a14:hiddenFill xmlns:a14="http://schemas.microsoft.com/office/drawing/2010/main">
                <a:solidFill>
                  <a:srgbClr val="FFFFFF"/>
                </a:solidFill>
              </a14:hiddenFill>
            </a:ext>
          </a:extLst>
        </p:spPr>
      </p:pic>
      <p:sp>
        <p:nvSpPr>
          <p:cNvPr id="52228" name="Rectangle 3"/>
          <p:cNvSpPr>
            <a:spLocks noGrp="1" noChangeArrowheads="1"/>
          </p:cNvSpPr>
          <p:nvPr>
            <p:ph type="title" idx="4294967295"/>
          </p:nvPr>
        </p:nvSpPr>
        <p:spPr>
          <a:xfrm>
            <a:off x="0" y="0"/>
            <a:ext cx="9144000" cy="1217397"/>
          </a:xfrm>
        </p:spPr>
        <p:txBody>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t>Computer Guidance</a:t>
            </a:r>
          </a:p>
        </p:txBody>
      </p:sp>
      <p:sp>
        <p:nvSpPr>
          <p:cNvPr id="52229" name="Rectangle 4"/>
          <p:cNvSpPr>
            <a:spLocks noGrp="1" noChangeArrowheads="1"/>
          </p:cNvSpPr>
          <p:nvPr>
            <p:ph type="body" idx="4294967295"/>
          </p:nvPr>
        </p:nvSpPr>
        <p:spPr>
          <a:xfrm>
            <a:off x="0" y="1080000"/>
            <a:ext cx="7772400" cy="4255347"/>
          </a:xfrm>
        </p:spPr>
        <p:txBody>
          <a:bodyPr/>
          <a:lstStyle/>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Real-time line and level checks</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Maintains accuracy in difficult </a:t>
            </a:r>
            <a:br>
              <a:rPr lang="en-GB" sz="2000" dirty="0" smtClean="0"/>
            </a:br>
            <a:r>
              <a:rPr lang="en-GB" sz="2000" dirty="0" smtClean="0"/>
              <a:t>ground</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Allows remote operations</a:t>
            </a:r>
          </a:p>
        </p:txBody>
      </p:sp>
      <p:pic>
        <p:nvPicPr>
          <p:cNvPr id="52230"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20072" y="3131443"/>
            <a:ext cx="2897210" cy="2189003"/>
          </a:xfrm>
          <a:prstGeom prst="rect">
            <a:avLst/>
          </a:prstGeom>
          <a:noFill/>
          <a:ln w="9525">
            <a:solidFill>
              <a:srgbClr val="7988B5"/>
            </a:solidFill>
            <a:round/>
            <a:headEnd/>
            <a:tailEnd/>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220072" y="491297"/>
            <a:ext cx="2897210" cy="23128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Drive Lengths, Diameter and Accuracy</a:t>
            </a:r>
            <a:endParaRPr lang="en-GB" dirty="0"/>
          </a:p>
        </p:txBody>
      </p:sp>
      <p:sp>
        <p:nvSpPr>
          <p:cNvPr id="5" name="Content Placeholder 4"/>
          <p:cNvSpPr>
            <a:spLocks noGrp="1"/>
          </p:cNvSpPr>
          <p:nvPr>
            <p:ph idx="1"/>
          </p:nvPr>
        </p:nvSpPr>
        <p:spPr/>
        <p:txBody>
          <a:bodyPr/>
          <a:lstStyle/>
          <a:p>
            <a:pPr marL="0" indent="0">
              <a:lnSpc>
                <a:spcPct val="100000"/>
              </a:lnSpc>
              <a:buNone/>
            </a:pPr>
            <a:r>
              <a:rPr lang="en-GB" sz="1800" dirty="0" smtClean="0"/>
              <a:t>Indicative jacking lengths achievable between shafts for mechanised drives, based on PJA members’ experience and lengths being achieved internationally for both straight and curved drives appear below:</a:t>
            </a:r>
          </a:p>
          <a:p>
            <a:pPr marL="0" indent="0">
              <a:buNone/>
            </a:pPr>
            <a:endParaRPr lang="en-GB" sz="1800" dirty="0" smtClean="0"/>
          </a:p>
          <a:p>
            <a:pPr marL="0" indent="0">
              <a:buNone/>
              <a:tabLst>
                <a:tab pos="1433513" algn="l"/>
                <a:tab pos="1970088" algn="l"/>
                <a:tab pos="2508250" algn="l"/>
                <a:tab pos="3054350" algn="l"/>
                <a:tab pos="3590925" algn="l"/>
                <a:tab pos="4129088" algn="l"/>
                <a:tab pos="4665663" algn="l"/>
                <a:tab pos="5203825" algn="l"/>
                <a:tab pos="5740400" algn="l"/>
                <a:tab pos="6278563" algn="l"/>
              </a:tabLst>
            </a:pPr>
            <a:r>
              <a:rPr lang="en-GB" sz="1600" dirty="0"/>
              <a:t>D</a:t>
            </a:r>
            <a:r>
              <a:rPr lang="en-GB" sz="1600" dirty="0" smtClean="0"/>
              <a:t>iameter (m)	&lt;0.9	0.9	1.0	1.2	1.35	1.5	1.8	1.9	2.1	2.4</a:t>
            </a:r>
          </a:p>
          <a:p>
            <a:pPr marL="0" indent="0">
              <a:buNone/>
              <a:tabLst>
                <a:tab pos="1433513" algn="l"/>
                <a:tab pos="1970088" algn="l"/>
                <a:tab pos="2508250" algn="l"/>
                <a:tab pos="3054350" algn="l"/>
                <a:tab pos="3590925" algn="l"/>
                <a:tab pos="4129088" algn="l"/>
                <a:tab pos="4665663" algn="l"/>
                <a:tab pos="5203825" algn="l"/>
                <a:tab pos="5740400" algn="l"/>
                <a:tab pos="6278563" algn="l"/>
              </a:tabLst>
            </a:pPr>
            <a:r>
              <a:rPr lang="en-GB" sz="1600" dirty="0" smtClean="0"/>
              <a:t>Lengths (m)	150	200	250	450	550	700	900	1000	1000	2000</a:t>
            </a:r>
            <a:r>
              <a:rPr lang="en-GB" dirty="0" smtClean="0"/>
              <a:t>	</a:t>
            </a:r>
          </a:p>
          <a:p>
            <a:pPr marL="0" indent="0">
              <a:buNone/>
              <a:tabLst>
                <a:tab pos="1611313" algn="l"/>
                <a:tab pos="2149475" algn="l"/>
                <a:tab pos="2686050" algn="l"/>
                <a:tab pos="3233738" algn="l"/>
                <a:tab pos="3770313" algn="l"/>
                <a:tab pos="4308475" algn="l"/>
                <a:tab pos="4845050" algn="l"/>
                <a:tab pos="5383213" algn="l"/>
                <a:tab pos="5919788" algn="l"/>
                <a:tab pos="6457950" algn="l"/>
                <a:tab pos="6994525" algn="l"/>
              </a:tabLst>
            </a:pPr>
            <a:endParaRPr lang="en-GB" sz="1800" dirty="0"/>
          </a:p>
          <a:p>
            <a:pPr marL="0" indent="0">
              <a:buNone/>
              <a:tabLst>
                <a:tab pos="1611313" algn="l"/>
                <a:tab pos="2149475" algn="l"/>
                <a:tab pos="2686050" algn="l"/>
                <a:tab pos="3233738" algn="l"/>
                <a:tab pos="3770313" algn="l"/>
                <a:tab pos="4308475" algn="l"/>
                <a:tab pos="4845050" algn="l"/>
                <a:tab pos="5383213" algn="l"/>
                <a:tab pos="5919788" algn="l"/>
                <a:tab pos="6457950" algn="l"/>
                <a:tab pos="6994525" algn="l"/>
                <a:tab pos="7626350" algn="l"/>
              </a:tabLst>
            </a:pPr>
            <a:r>
              <a:rPr lang="en-GB" sz="1800" dirty="0" smtClean="0"/>
              <a:t>Accuracy: </a:t>
            </a:r>
          </a:p>
          <a:p>
            <a:pPr marL="0" indent="0">
              <a:lnSpc>
                <a:spcPct val="100000"/>
              </a:lnSpc>
              <a:buNone/>
              <a:tabLst>
                <a:tab pos="1611313" algn="l"/>
                <a:tab pos="2149475" algn="l"/>
                <a:tab pos="2686050" algn="l"/>
                <a:tab pos="3233738" algn="l"/>
                <a:tab pos="3770313" algn="l"/>
                <a:tab pos="4308475" algn="l"/>
                <a:tab pos="4845050" algn="l"/>
                <a:tab pos="5383213" algn="l"/>
                <a:tab pos="5919788" algn="l"/>
                <a:tab pos="6457950" algn="l"/>
                <a:tab pos="6994525" algn="l"/>
                <a:tab pos="7626350" algn="l"/>
              </a:tabLst>
            </a:pPr>
            <a:r>
              <a:rPr lang="en-GB" sz="1800" dirty="0" smtClean="0"/>
              <a:t>In stable self-supporting homogenous ground typical tolerances for pipe installation are ±50mm for line and level at any point in the drive.</a:t>
            </a:r>
            <a:endParaRPr lang="en-GB" sz="1800" dirty="0"/>
          </a:p>
          <a:p>
            <a:pPr marL="0" indent="0">
              <a:lnSpc>
                <a:spcPct val="100000"/>
              </a:lnSpc>
              <a:buNone/>
              <a:tabLst>
                <a:tab pos="1611313" algn="l"/>
                <a:tab pos="2149475" algn="l"/>
                <a:tab pos="2686050" algn="l"/>
                <a:tab pos="3233738" algn="l"/>
                <a:tab pos="3770313" algn="l"/>
                <a:tab pos="4308475" algn="l"/>
                <a:tab pos="4845050" algn="l"/>
                <a:tab pos="5383213" algn="l"/>
                <a:tab pos="5919788" algn="l"/>
                <a:tab pos="6457950" algn="l"/>
                <a:tab pos="6994525" algn="l"/>
                <a:tab pos="7626350" algn="l"/>
              </a:tabLst>
            </a:pPr>
            <a:endParaRPr lang="en-GB" sz="1200" dirty="0" smtClean="0"/>
          </a:p>
          <a:p>
            <a:pPr marL="0" indent="0">
              <a:lnSpc>
                <a:spcPct val="100000"/>
              </a:lnSpc>
              <a:buNone/>
              <a:tabLst>
                <a:tab pos="1611313" algn="l"/>
                <a:tab pos="2149475" algn="l"/>
                <a:tab pos="2686050" algn="l"/>
                <a:tab pos="3233738" algn="l"/>
                <a:tab pos="3770313" algn="l"/>
                <a:tab pos="4308475" algn="l"/>
                <a:tab pos="4845050" algn="l"/>
                <a:tab pos="5383213" algn="l"/>
                <a:tab pos="5919788" algn="l"/>
                <a:tab pos="6457950" algn="l"/>
                <a:tab pos="6994525" algn="l"/>
                <a:tab pos="7626350" algn="l"/>
              </a:tabLst>
            </a:pPr>
            <a:r>
              <a:rPr lang="en-GB" sz="1800" dirty="0" smtClean="0"/>
              <a:t>A risk analysis should be undertaken on all drives to ensure all foreseeable hazards to include access and egress of operatives and any other risks are adequately considered.</a:t>
            </a:r>
          </a:p>
          <a:p>
            <a:pPr marL="0" indent="0">
              <a:buNone/>
              <a:tabLst>
                <a:tab pos="1611313" algn="l"/>
                <a:tab pos="2149475" algn="l"/>
                <a:tab pos="2686050" algn="l"/>
                <a:tab pos="3233738" algn="l"/>
                <a:tab pos="3770313" algn="l"/>
                <a:tab pos="4308475" algn="l"/>
                <a:tab pos="4845050" algn="l"/>
                <a:tab pos="5383213" algn="l"/>
                <a:tab pos="5919788" algn="l"/>
                <a:tab pos="6457950" algn="l"/>
                <a:tab pos="6994525" algn="l"/>
                <a:tab pos="7626350" algn="l"/>
              </a:tabLst>
            </a:pPr>
            <a:endParaRPr lang="en-GB" dirty="0"/>
          </a:p>
          <a:p>
            <a:pPr marL="0" indent="0">
              <a:buNone/>
              <a:tabLst>
                <a:tab pos="1611313" algn="l"/>
                <a:tab pos="2149475" algn="l"/>
                <a:tab pos="2686050" algn="l"/>
                <a:tab pos="3233738" algn="l"/>
                <a:tab pos="3770313" algn="l"/>
                <a:tab pos="4308475" algn="l"/>
                <a:tab pos="4845050" algn="l"/>
                <a:tab pos="5383213" algn="l"/>
                <a:tab pos="5919788" algn="l"/>
                <a:tab pos="6457950" algn="l"/>
                <a:tab pos="6994525" algn="l"/>
                <a:tab pos="7626350" algn="l"/>
              </a:tabLst>
            </a:pPr>
            <a:r>
              <a:rPr lang="en-GB" dirty="0" smtClean="0"/>
              <a:t>		</a:t>
            </a:r>
            <a:endParaRPr lang="en-GB" dirty="0"/>
          </a:p>
        </p:txBody>
      </p:sp>
    </p:spTree>
    <p:extLst>
      <p:ext uri="{BB962C8B-B14F-4D97-AF65-F5344CB8AC3E}">
        <p14:creationId xmlns:p14="http://schemas.microsoft.com/office/powerpoint/2010/main" val="13570783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Grp="1" noChangeArrowheads="1"/>
          </p:cNvSpPr>
          <p:nvPr>
            <p:ph type="title" idx="4294967295"/>
          </p:nvPr>
        </p:nvSpPr>
        <p:spPr>
          <a:xfrm>
            <a:off x="0" y="0"/>
            <a:ext cx="9144000" cy="1217397"/>
          </a:xfrm>
        </p:spPr>
        <p:txBody>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t>Pipe Jacking Pipes</a:t>
            </a:r>
          </a:p>
        </p:txBody>
      </p:sp>
      <p:sp>
        <p:nvSpPr>
          <p:cNvPr id="54275" name="Rectangle 2"/>
          <p:cNvSpPr>
            <a:spLocks noGrp="1" noChangeArrowheads="1"/>
          </p:cNvSpPr>
          <p:nvPr>
            <p:ph type="body" idx="4294967295"/>
          </p:nvPr>
        </p:nvSpPr>
        <p:spPr>
          <a:xfrm>
            <a:off x="0" y="1080000"/>
            <a:ext cx="9144000" cy="4899665"/>
          </a:xfrm>
        </p:spPr>
        <p:txBody>
          <a:bodyPr tIns="0" anchor="t" anchorCtr="0"/>
          <a:lstStyle/>
          <a:p>
            <a:pPr marL="338400"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a:t>Concrete </a:t>
            </a:r>
            <a:r>
              <a:rPr lang="en-GB" sz="2000" dirty="0" smtClean="0"/>
              <a:t>jacking pipes: </a:t>
            </a:r>
            <a:br>
              <a:rPr lang="en-GB" sz="2000" dirty="0" smtClean="0"/>
            </a:br>
            <a:r>
              <a:rPr lang="en-GB" sz="2000" dirty="0" smtClean="0"/>
              <a:t>BS EN 1916</a:t>
            </a:r>
          </a:p>
          <a:p>
            <a:pPr marL="341575" indent="-342900"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Clay pipes: BS EN 296-7 </a:t>
            </a:r>
            <a:br>
              <a:rPr lang="en-GB" sz="2000" dirty="0" smtClean="0"/>
            </a:br>
            <a:r>
              <a:rPr lang="en-GB" sz="2000" dirty="0" smtClean="0">
                <a:ea typeface="Tahoma" panose="020B0604030504040204" pitchFamily="34" charset="0"/>
              </a:rPr>
              <a:t>and BS EN 12899: 2000</a:t>
            </a:r>
          </a:p>
          <a:p>
            <a:pPr marL="338400" eaLnBrk="1" hangingPunct="1">
              <a:lnSpc>
                <a:spcPct val="8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Installation forces are key</a:t>
            </a:r>
          </a:p>
          <a:p>
            <a:pPr marL="338400" eaLnBrk="1" hangingPunct="1">
              <a:lnSpc>
                <a:spcPct val="8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Follow manufacturers </a:t>
            </a:r>
            <a:br>
              <a:rPr lang="en-GB" sz="2000" dirty="0" smtClean="0"/>
            </a:br>
            <a:r>
              <a:rPr lang="en-GB" sz="2000" dirty="0" smtClean="0">
                <a:ea typeface="Tahoma" panose="020B0604030504040204" pitchFamily="34" charset="0"/>
              </a:rPr>
              <a:t>recommendations</a:t>
            </a:r>
            <a:endParaRPr lang="en-GB" sz="2000" dirty="0" smtClean="0"/>
          </a:p>
          <a:p>
            <a:pPr marL="338400" eaLnBrk="1" hangingPunct="1">
              <a:lnSpc>
                <a:spcPct val="8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Steel pipes: sleeves for </a:t>
            </a:r>
            <a:br>
              <a:rPr lang="en-GB" sz="2000" dirty="0" smtClean="0"/>
            </a:br>
            <a:r>
              <a:rPr lang="en-GB" sz="2000" dirty="0" smtClean="0"/>
              <a:t>pressure mains</a:t>
            </a:r>
          </a:p>
          <a:p>
            <a:pPr marL="338400" eaLnBrk="1" hangingPunct="1">
              <a:lnSpc>
                <a:spcPct val="80000"/>
              </a:lnSpc>
              <a:spcBef>
                <a:spcPts val="500"/>
              </a:spcBef>
              <a:buFont typeface="Wingdings" panose="05000000000000000000"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2000" dirty="0" smtClean="0"/>
          </a:p>
          <a:p>
            <a:pPr marL="338400" eaLnBrk="1" hangingPunct="1">
              <a:lnSpc>
                <a:spcPct val="80000"/>
              </a:lnSpc>
              <a:spcBef>
                <a:spcPts val="500"/>
              </a:spcBef>
              <a:buFont typeface="Wingdings" panose="05000000000000000000"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2000" dirty="0" smtClean="0"/>
          </a:p>
          <a:p>
            <a:pPr marL="338400" eaLnBrk="1" hangingPunct="1">
              <a:lnSpc>
                <a:spcPct val="80000"/>
              </a:lnSpc>
              <a:spcBef>
                <a:spcPts val="500"/>
              </a:spcBef>
              <a:buFont typeface="Wingdings" panose="05000000000000000000"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2000" dirty="0" smtClean="0"/>
          </a:p>
        </p:txBody>
      </p:sp>
      <p:pic>
        <p:nvPicPr>
          <p:cNvPr id="54276" name="Picture 3"/>
          <p:cNvPicPr>
            <a:picLocks noChangeAspect="1" noChangeArrowheads="1"/>
          </p:cNvPicPr>
          <p:nvPr/>
        </p:nvPicPr>
        <p:blipFill>
          <a:blip r:embed="rId3">
            <a:extLst>
              <a:ext uri="{28A0092B-C50C-407E-A947-70E740481C1C}">
                <a14:useLocalDpi xmlns:a14="http://schemas.microsoft.com/office/drawing/2010/main" val="0"/>
              </a:ext>
            </a:extLst>
          </a:blip>
          <a:srcRect r="93"/>
          <a:stretch>
            <a:fillRect/>
          </a:stretch>
        </p:blipFill>
        <p:spPr bwMode="auto">
          <a:xfrm>
            <a:off x="4572494" y="533617"/>
            <a:ext cx="1903413" cy="1282303"/>
          </a:xfrm>
          <a:prstGeom prst="rect">
            <a:avLst/>
          </a:prstGeom>
          <a:noFill/>
          <a:ln w="9525">
            <a:solidFill>
              <a:srgbClr val="7988B5"/>
            </a:solidFill>
            <a:round/>
            <a:headEnd/>
            <a:tailEnd/>
          </a:ln>
          <a:extLst>
            <a:ext uri="{909E8E84-426E-40DD-AFC4-6F175D3DCCD1}">
              <a14:hiddenFill xmlns:a14="http://schemas.microsoft.com/office/drawing/2010/main">
                <a:solidFill>
                  <a:srgbClr val="FFFFFF"/>
                </a:solidFill>
              </a14:hiddenFill>
            </a:ext>
          </a:extLst>
        </p:spPr>
      </p:pic>
      <p:pic>
        <p:nvPicPr>
          <p:cNvPr id="54277"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0043" t="8912" r="12053" b="1453"/>
          <a:stretch/>
        </p:blipFill>
        <p:spPr bwMode="auto">
          <a:xfrm>
            <a:off x="4572000" y="1973777"/>
            <a:ext cx="1904400" cy="1287453"/>
          </a:xfrm>
          <a:prstGeom prst="rect">
            <a:avLst/>
          </a:prstGeom>
          <a:noFill/>
          <a:ln w="9525">
            <a:solidFill>
              <a:srgbClr val="7988B5"/>
            </a:solidFill>
            <a:round/>
            <a:headEnd/>
            <a:tailEnd/>
          </a:ln>
          <a:extLst>
            <a:ext uri="{909E8E84-426E-40DD-AFC4-6F175D3DCCD1}">
              <a14:hiddenFill xmlns:a14="http://schemas.microsoft.com/office/drawing/2010/main">
                <a:solidFill>
                  <a:srgbClr val="FFFFFF"/>
                </a:solidFill>
              </a14:hiddenFill>
            </a:ext>
          </a:extLst>
        </p:spPr>
      </p:pic>
      <p:pic>
        <p:nvPicPr>
          <p:cNvPr id="54278"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61" t="4428" r="14714"/>
          <a:stretch/>
        </p:blipFill>
        <p:spPr bwMode="auto">
          <a:xfrm>
            <a:off x="6661063" y="3413937"/>
            <a:ext cx="2160000" cy="1659079"/>
          </a:xfrm>
          <a:prstGeom prst="rect">
            <a:avLst/>
          </a:prstGeom>
          <a:noFill/>
          <a:ln w="9525">
            <a:solidFill>
              <a:srgbClr val="7988B5"/>
            </a:solidFill>
            <a:round/>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661063" y="534636"/>
            <a:ext cx="2193684" cy="2715000"/>
          </a:xfrm>
          <a:prstGeom prst="rect">
            <a:avLst/>
          </a:prstGeom>
          <a:ln w="12700" cmpd="sng">
            <a:solidFill>
              <a:srgbClr val="7988B5"/>
            </a:solidFill>
          </a:ln>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3413937"/>
            <a:ext cx="1904400" cy="1661722"/>
          </a:xfrm>
          <a:prstGeom prst="rect">
            <a:avLst/>
          </a:prstGeom>
          <a:ln w="12700" cmpd="sng">
            <a:solidFill>
              <a:srgbClr val="7988B5"/>
            </a:solidFill>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Grp="1" noChangeArrowheads="1"/>
          </p:cNvSpPr>
          <p:nvPr>
            <p:ph type="title" idx="4294967295"/>
          </p:nvPr>
        </p:nvSpPr>
        <p:spPr>
          <a:xfrm>
            <a:off x="0" y="0"/>
            <a:ext cx="9144000" cy="1217397"/>
          </a:xfrm>
        </p:spPr>
        <p:txBody>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t>Site Investigation</a:t>
            </a:r>
          </a:p>
        </p:txBody>
      </p:sp>
      <p:pic>
        <p:nvPicPr>
          <p:cNvPr id="5632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25314" y="899195"/>
            <a:ext cx="6492084" cy="4575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p:cNvSpPr>
            <a:spLocks noGrp="1" noChangeArrowheads="1"/>
          </p:cNvSpPr>
          <p:nvPr>
            <p:ph type="title" idx="4294967295"/>
          </p:nvPr>
        </p:nvSpPr>
        <p:spPr>
          <a:xfrm>
            <a:off x="0" y="0"/>
            <a:ext cx="9144000" cy="1217397"/>
          </a:xfrm>
        </p:spPr>
        <p:txBody>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t>Soil Conditions</a:t>
            </a:r>
          </a:p>
        </p:txBody>
      </p:sp>
      <p:pic>
        <p:nvPicPr>
          <p:cNvPr id="58371"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23528" y="395139"/>
            <a:ext cx="8496944" cy="5988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Tunnelling in Unstable Ground</a:t>
            </a:r>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65288" y="1228013"/>
            <a:ext cx="4810249" cy="4252912"/>
          </a:xfrm>
        </p:spPr>
      </p:pic>
    </p:spTree>
    <p:extLst>
      <p:ext uri="{BB962C8B-B14F-4D97-AF65-F5344CB8AC3E}">
        <p14:creationId xmlns:p14="http://schemas.microsoft.com/office/powerpoint/2010/main" val="30736476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3"/>
          <p:cNvSpPr txBox="1">
            <a:spLocks noChangeArrowheads="1"/>
          </p:cNvSpPr>
          <p:nvPr/>
        </p:nvSpPr>
        <p:spPr bwMode="auto">
          <a:xfrm>
            <a:off x="0" y="0"/>
            <a:ext cx="9144000" cy="1217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720000" tIns="46800" rIns="720000" bIns="46800" anchor="ctr"/>
          <a:lstStyle>
            <a:lvl1pPr>
              <a:lnSpc>
                <a:spcPct val="69000"/>
              </a:lnSpc>
              <a:spcBef>
                <a:spcPts val="600"/>
              </a:spcBef>
              <a:buClr>
                <a:srgbClr val="000066"/>
              </a:buClr>
              <a:buSzPct val="75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808080"/>
                </a:solidFill>
                <a:latin typeface="Times New Roman" panose="02020603050405020304" pitchFamily="18" charset="0"/>
                <a:ea typeface="MS PGothic" panose="020B0600070205080204" pitchFamily="34" charset="-128"/>
                <a:cs typeface="Tahoma" panose="020B0604030504040204" pitchFamily="34" charset="0"/>
              </a:defRPr>
            </a:lvl1pPr>
            <a:lvl2pPr marL="742950" indent="-285750">
              <a:lnSpc>
                <a:spcPct val="69000"/>
              </a:lnSpc>
              <a:spcBef>
                <a:spcPts val="500"/>
              </a:spcBef>
              <a:buClr>
                <a:srgbClr val="000066"/>
              </a:buClr>
              <a:buSzPct val="75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808080"/>
                </a:solidFill>
                <a:latin typeface="Times New Roman" panose="02020603050405020304" pitchFamily="18" charset="0"/>
                <a:ea typeface="Tahoma" panose="020B0604030504040204" pitchFamily="34" charset="0"/>
                <a:cs typeface="Tahoma" panose="020B0604030504040204" pitchFamily="34" charset="0"/>
              </a:defRPr>
            </a:lvl2pPr>
            <a:lvl3pPr marL="1143000" indent="-228600">
              <a:lnSpc>
                <a:spcPct val="69000"/>
              </a:lnSpc>
              <a:spcBef>
                <a:spcPts val="450"/>
              </a:spcBef>
              <a:buClr>
                <a:srgbClr val="000066"/>
              </a:buClr>
              <a:buSzPct val="75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808080"/>
                </a:solidFill>
                <a:latin typeface="Times New Roman" panose="02020603050405020304" pitchFamily="18" charset="0"/>
                <a:ea typeface="Tahoma" panose="020B0604030504040204" pitchFamily="34" charset="0"/>
                <a:cs typeface="Tahoma" panose="020B0604030504040204" pitchFamily="34" charset="0"/>
              </a:defRPr>
            </a:lvl3pPr>
            <a:lvl4pPr marL="1600200" indent="-228600">
              <a:lnSpc>
                <a:spcPct val="69000"/>
              </a:lnSpc>
              <a:spcBef>
                <a:spcPts val="400"/>
              </a:spcBef>
              <a:buClr>
                <a:srgbClr val="000066"/>
              </a:buClr>
              <a:buSzPct val="75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808080"/>
                </a:solidFill>
                <a:latin typeface="Times New Roman" panose="02020603050405020304" pitchFamily="18" charset="0"/>
                <a:ea typeface="Tahoma" panose="020B0604030504040204" pitchFamily="34" charset="0"/>
                <a:cs typeface="Tahoma" panose="020B0604030504040204" pitchFamily="34" charset="0"/>
              </a:defRPr>
            </a:lvl4pPr>
            <a:lvl5pPr marL="2057400" indent="-228600">
              <a:lnSpc>
                <a:spcPct val="69000"/>
              </a:lnSpc>
              <a:spcBef>
                <a:spcPts val="350"/>
              </a:spcBef>
              <a:buClr>
                <a:srgbClr val="000066"/>
              </a:buClr>
              <a:buSzPct val="75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808080"/>
                </a:solidFill>
                <a:latin typeface="Times New Roman" panose="02020603050405020304" pitchFamily="18" charset="0"/>
                <a:ea typeface="Tahoma" panose="020B0604030504040204" pitchFamily="34" charset="0"/>
                <a:cs typeface="Tahoma" panose="020B0604030504040204" pitchFamily="34" charset="0"/>
              </a:defRPr>
            </a:lvl5pPr>
            <a:lvl6pPr marL="2514600" indent="-228600" defTabSz="449263" eaLnBrk="0" fontAlgn="base" hangingPunct="0">
              <a:lnSpc>
                <a:spcPct val="69000"/>
              </a:lnSpc>
              <a:spcBef>
                <a:spcPts val="350"/>
              </a:spcBef>
              <a:spcAft>
                <a:spcPct val="0"/>
              </a:spcAft>
              <a:buClr>
                <a:srgbClr val="000066"/>
              </a:buClr>
              <a:buSzPct val="75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808080"/>
                </a:solidFill>
                <a:latin typeface="Times New Roman" panose="02020603050405020304" pitchFamily="18" charset="0"/>
                <a:ea typeface="Tahoma" panose="020B0604030504040204" pitchFamily="34" charset="0"/>
                <a:cs typeface="Tahoma" panose="020B0604030504040204" pitchFamily="34" charset="0"/>
              </a:defRPr>
            </a:lvl6pPr>
            <a:lvl7pPr marL="2971800" indent="-228600" defTabSz="449263" eaLnBrk="0" fontAlgn="base" hangingPunct="0">
              <a:lnSpc>
                <a:spcPct val="69000"/>
              </a:lnSpc>
              <a:spcBef>
                <a:spcPts val="350"/>
              </a:spcBef>
              <a:spcAft>
                <a:spcPct val="0"/>
              </a:spcAft>
              <a:buClr>
                <a:srgbClr val="000066"/>
              </a:buClr>
              <a:buSzPct val="75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808080"/>
                </a:solidFill>
                <a:latin typeface="Times New Roman" panose="02020603050405020304" pitchFamily="18" charset="0"/>
                <a:ea typeface="Tahoma" panose="020B0604030504040204" pitchFamily="34" charset="0"/>
                <a:cs typeface="Tahoma" panose="020B0604030504040204" pitchFamily="34" charset="0"/>
              </a:defRPr>
            </a:lvl7pPr>
            <a:lvl8pPr marL="3429000" indent="-228600" defTabSz="449263" eaLnBrk="0" fontAlgn="base" hangingPunct="0">
              <a:lnSpc>
                <a:spcPct val="69000"/>
              </a:lnSpc>
              <a:spcBef>
                <a:spcPts val="350"/>
              </a:spcBef>
              <a:spcAft>
                <a:spcPct val="0"/>
              </a:spcAft>
              <a:buClr>
                <a:srgbClr val="000066"/>
              </a:buClr>
              <a:buSzPct val="75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808080"/>
                </a:solidFill>
                <a:latin typeface="Times New Roman" panose="02020603050405020304" pitchFamily="18" charset="0"/>
                <a:ea typeface="Tahoma" panose="020B0604030504040204" pitchFamily="34" charset="0"/>
                <a:cs typeface="Tahoma" panose="020B0604030504040204" pitchFamily="34" charset="0"/>
              </a:defRPr>
            </a:lvl8pPr>
            <a:lvl9pPr marL="3886200" indent="-228600" defTabSz="449263" eaLnBrk="0" fontAlgn="base" hangingPunct="0">
              <a:lnSpc>
                <a:spcPct val="69000"/>
              </a:lnSpc>
              <a:spcBef>
                <a:spcPts val="350"/>
              </a:spcBef>
              <a:spcAft>
                <a:spcPct val="0"/>
              </a:spcAft>
              <a:buClr>
                <a:srgbClr val="000066"/>
              </a:buClr>
              <a:buSzPct val="75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808080"/>
                </a:solidFill>
                <a:latin typeface="Times New Roman" panose="02020603050405020304" pitchFamily="18" charset="0"/>
                <a:ea typeface="Tahoma" panose="020B0604030504040204" pitchFamily="34" charset="0"/>
                <a:cs typeface="Tahoma" panose="020B0604030504040204" pitchFamily="34" charset="0"/>
              </a:defRPr>
            </a:lvl9pPr>
          </a:lstStyle>
          <a:p>
            <a:pPr algn="ctr" eaLnBrk="1" hangingPunct="1">
              <a:lnSpc>
                <a:spcPct val="100000"/>
              </a:lnSpc>
              <a:spcBef>
                <a:spcPct val="0"/>
              </a:spcBef>
              <a:buSzPct val="100000"/>
              <a:buFont typeface="Times New Roman" panose="02020603050405020304" pitchFamily="18" charset="0"/>
              <a:buNone/>
            </a:pPr>
            <a:r>
              <a:rPr lang="en-GB" sz="3600" spc="-150" dirty="0">
                <a:solidFill>
                  <a:srgbClr val="7988B5"/>
                </a:solidFill>
                <a:latin typeface="Avenir 85 Heavy"/>
                <a:cs typeface="Avenir 85 Heavy"/>
              </a:rPr>
              <a:t>Pipe Jacking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472" y="1260000"/>
            <a:ext cx="5401056" cy="3434673"/>
          </a:xfrm>
          <a:prstGeom prst="rect">
            <a:avLst/>
          </a:prstGeom>
          <a:ln w="12700" cmpd="sng">
            <a:solidFill>
              <a:srgbClr val="7988B5"/>
            </a:solidFill>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GB" dirty="0" smtClean="0"/>
              <a:t>Open Trench vs Pipejacking</a:t>
            </a:r>
            <a:endParaRPr lang="en-US" dirty="0" smtClean="0"/>
          </a:p>
        </p:txBody>
      </p:sp>
      <p:pic>
        <p:nvPicPr>
          <p:cNvPr id="23555"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11560" y="899195"/>
            <a:ext cx="7920880" cy="496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Grp="1" noChangeArrowheads="1"/>
          </p:cNvSpPr>
          <p:nvPr>
            <p:ph type="title" idx="4294967295"/>
          </p:nvPr>
        </p:nvSpPr>
        <p:spPr>
          <a:xfrm>
            <a:off x="0" y="0"/>
            <a:ext cx="9144000" cy="1217397"/>
          </a:xfrm>
        </p:spPr>
        <p:txBody>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t>Open Trench vs Pipejacking</a:t>
            </a:r>
          </a:p>
        </p:txBody>
      </p:sp>
      <p:pic>
        <p:nvPicPr>
          <p:cNvPr id="256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 y="1475259"/>
            <a:ext cx="8618538" cy="3894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5604" name="TextBox 1"/>
          <p:cNvSpPr txBox="1">
            <a:spLocks noChangeArrowheads="1"/>
          </p:cNvSpPr>
          <p:nvPr/>
        </p:nvSpPr>
        <p:spPr bwMode="auto">
          <a:xfrm>
            <a:off x="610493" y="1043211"/>
            <a:ext cx="3673475" cy="36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69000"/>
              </a:lnSpc>
              <a:spcBef>
                <a:spcPts val="600"/>
              </a:spcBef>
              <a:buClr>
                <a:srgbClr val="000066"/>
              </a:buClr>
              <a:buSzPct val="75000"/>
              <a:buFont typeface="Wingdings" panose="05000000000000000000" pitchFamily="2" charset="2"/>
              <a:buChar char=""/>
              <a:defRPr sz="2400">
                <a:solidFill>
                  <a:srgbClr val="808080"/>
                </a:solidFill>
                <a:latin typeface="Times New Roman" panose="02020603050405020304" pitchFamily="18" charset="0"/>
                <a:ea typeface="MS PGothic" panose="020B0600070205080204" pitchFamily="34" charset="-128"/>
                <a:cs typeface="Tahoma" panose="020B0604030504040204" pitchFamily="34" charset="0"/>
              </a:defRPr>
            </a:lvl1pPr>
            <a:lvl2pPr marL="742950" indent="-285750">
              <a:lnSpc>
                <a:spcPct val="69000"/>
              </a:lnSpc>
              <a:spcBef>
                <a:spcPts val="500"/>
              </a:spcBef>
              <a:buClr>
                <a:srgbClr val="000066"/>
              </a:buClr>
              <a:buSzPct val="75000"/>
              <a:buFont typeface="Wingdings" panose="05000000000000000000" pitchFamily="2" charset="2"/>
              <a:buChar char=""/>
              <a:defRPr sz="2000">
                <a:solidFill>
                  <a:srgbClr val="808080"/>
                </a:solidFill>
                <a:latin typeface="Times New Roman" panose="02020603050405020304" pitchFamily="18" charset="0"/>
                <a:ea typeface="Tahoma" panose="020B0604030504040204" pitchFamily="34" charset="0"/>
                <a:cs typeface="Tahoma" panose="020B0604030504040204" pitchFamily="34" charset="0"/>
              </a:defRPr>
            </a:lvl2pPr>
            <a:lvl3pPr marL="1143000" indent="-228600">
              <a:lnSpc>
                <a:spcPct val="69000"/>
              </a:lnSpc>
              <a:spcBef>
                <a:spcPts val="450"/>
              </a:spcBef>
              <a:buClr>
                <a:srgbClr val="000066"/>
              </a:buClr>
              <a:buSzPct val="75000"/>
              <a:buFont typeface="Wingdings" panose="05000000000000000000" pitchFamily="2" charset="2"/>
              <a:buChar char=""/>
              <a:defRPr sz="2400">
                <a:solidFill>
                  <a:srgbClr val="808080"/>
                </a:solidFill>
                <a:latin typeface="Times New Roman" panose="02020603050405020304" pitchFamily="18" charset="0"/>
                <a:ea typeface="Tahoma" panose="020B0604030504040204" pitchFamily="34" charset="0"/>
                <a:cs typeface="Tahoma" panose="020B0604030504040204" pitchFamily="34" charset="0"/>
              </a:defRPr>
            </a:lvl3pPr>
            <a:lvl4pPr marL="1600200" indent="-228600">
              <a:lnSpc>
                <a:spcPct val="69000"/>
              </a:lnSpc>
              <a:spcBef>
                <a:spcPts val="400"/>
              </a:spcBef>
              <a:buClr>
                <a:srgbClr val="000066"/>
              </a:buClr>
              <a:buSzPct val="75000"/>
              <a:buFont typeface="Wingdings" panose="05000000000000000000" pitchFamily="2" charset="2"/>
              <a:buChar char=""/>
              <a:defRPr sz="1600">
                <a:solidFill>
                  <a:srgbClr val="808080"/>
                </a:solidFill>
                <a:latin typeface="Times New Roman" panose="02020603050405020304" pitchFamily="18" charset="0"/>
                <a:ea typeface="Tahoma" panose="020B0604030504040204" pitchFamily="34" charset="0"/>
                <a:cs typeface="Tahoma" panose="020B0604030504040204" pitchFamily="34" charset="0"/>
              </a:defRPr>
            </a:lvl4pPr>
            <a:lvl5pPr marL="2057400" indent="-228600">
              <a:lnSpc>
                <a:spcPct val="69000"/>
              </a:lnSpc>
              <a:spcBef>
                <a:spcPts val="350"/>
              </a:spcBef>
              <a:buClr>
                <a:srgbClr val="000066"/>
              </a:buClr>
              <a:buSzPct val="75000"/>
              <a:buFont typeface="Wingdings" panose="05000000000000000000" pitchFamily="2" charset="2"/>
              <a:buChar char=""/>
              <a:defRPr sz="1400">
                <a:solidFill>
                  <a:srgbClr val="808080"/>
                </a:solidFill>
                <a:latin typeface="Times New Roman" panose="02020603050405020304" pitchFamily="18" charset="0"/>
                <a:ea typeface="Tahoma" panose="020B0604030504040204" pitchFamily="34" charset="0"/>
                <a:cs typeface="Tahoma" panose="020B0604030504040204" pitchFamily="34" charset="0"/>
              </a:defRPr>
            </a:lvl5pPr>
            <a:lvl6pPr marL="2514600" indent="-228600" defTabSz="449263" eaLnBrk="0" fontAlgn="base" hangingPunct="0">
              <a:lnSpc>
                <a:spcPct val="69000"/>
              </a:lnSpc>
              <a:spcBef>
                <a:spcPts val="350"/>
              </a:spcBef>
              <a:spcAft>
                <a:spcPct val="0"/>
              </a:spcAft>
              <a:buClr>
                <a:srgbClr val="000066"/>
              </a:buClr>
              <a:buSzPct val="75000"/>
              <a:buFont typeface="Wingdings" panose="05000000000000000000" pitchFamily="2" charset="2"/>
              <a:buChar char=""/>
              <a:defRPr sz="1400">
                <a:solidFill>
                  <a:srgbClr val="808080"/>
                </a:solidFill>
                <a:latin typeface="Times New Roman" panose="02020603050405020304" pitchFamily="18" charset="0"/>
                <a:ea typeface="Tahoma" panose="020B0604030504040204" pitchFamily="34" charset="0"/>
                <a:cs typeface="Tahoma" panose="020B0604030504040204" pitchFamily="34" charset="0"/>
              </a:defRPr>
            </a:lvl6pPr>
            <a:lvl7pPr marL="2971800" indent="-228600" defTabSz="449263" eaLnBrk="0" fontAlgn="base" hangingPunct="0">
              <a:lnSpc>
                <a:spcPct val="69000"/>
              </a:lnSpc>
              <a:spcBef>
                <a:spcPts val="350"/>
              </a:spcBef>
              <a:spcAft>
                <a:spcPct val="0"/>
              </a:spcAft>
              <a:buClr>
                <a:srgbClr val="000066"/>
              </a:buClr>
              <a:buSzPct val="75000"/>
              <a:buFont typeface="Wingdings" panose="05000000000000000000" pitchFamily="2" charset="2"/>
              <a:buChar char=""/>
              <a:defRPr sz="1400">
                <a:solidFill>
                  <a:srgbClr val="808080"/>
                </a:solidFill>
                <a:latin typeface="Times New Roman" panose="02020603050405020304" pitchFamily="18" charset="0"/>
                <a:ea typeface="Tahoma" panose="020B0604030504040204" pitchFamily="34" charset="0"/>
                <a:cs typeface="Tahoma" panose="020B0604030504040204" pitchFamily="34" charset="0"/>
              </a:defRPr>
            </a:lvl7pPr>
            <a:lvl8pPr marL="3429000" indent="-228600" defTabSz="449263" eaLnBrk="0" fontAlgn="base" hangingPunct="0">
              <a:lnSpc>
                <a:spcPct val="69000"/>
              </a:lnSpc>
              <a:spcBef>
                <a:spcPts val="350"/>
              </a:spcBef>
              <a:spcAft>
                <a:spcPct val="0"/>
              </a:spcAft>
              <a:buClr>
                <a:srgbClr val="000066"/>
              </a:buClr>
              <a:buSzPct val="75000"/>
              <a:buFont typeface="Wingdings" panose="05000000000000000000" pitchFamily="2" charset="2"/>
              <a:buChar char=""/>
              <a:defRPr sz="1400">
                <a:solidFill>
                  <a:srgbClr val="808080"/>
                </a:solidFill>
                <a:latin typeface="Times New Roman" panose="02020603050405020304" pitchFamily="18" charset="0"/>
                <a:ea typeface="Tahoma" panose="020B0604030504040204" pitchFamily="34" charset="0"/>
                <a:cs typeface="Tahoma" panose="020B0604030504040204" pitchFamily="34" charset="0"/>
              </a:defRPr>
            </a:lvl8pPr>
            <a:lvl9pPr marL="3886200" indent="-228600" defTabSz="449263" eaLnBrk="0" fontAlgn="base" hangingPunct="0">
              <a:lnSpc>
                <a:spcPct val="69000"/>
              </a:lnSpc>
              <a:spcBef>
                <a:spcPts val="350"/>
              </a:spcBef>
              <a:spcAft>
                <a:spcPct val="0"/>
              </a:spcAft>
              <a:buClr>
                <a:srgbClr val="000066"/>
              </a:buClr>
              <a:buSzPct val="75000"/>
              <a:buFont typeface="Wingdings" panose="05000000000000000000" pitchFamily="2" charset="2"/>
              <a:buChar char=""/>
              <a:defRPr sz="1400">
                <a:solidFill>
                  <a:srgbClr val="808080"/>
                </a:solidFill>
                <a:latin typeface="Times New Roman" panose="02020603050405020304" pitchFamily="18" charset="0"/>
                <a:ea typeface="Tahoma" panose="020B0604030504040204" pitchFamily="34" charset="0"/>
                <a:cs typeface="Tahoma" panose="020B0604030504040204" pitchFamily="34" charset="0"/>
              </a:defRPr>
            </a:lvl9pPr>
          </a:lstStyle>
          <a:p>
            <a:pPr eaLnBrk="1" hangingPunct="1">
              <a:spcBef>
                <a:spcPct val="0"/>
              </a:spcBef>
              <a:buClr>
                <a:srgbClr val="000000"/>
              </a:buClr>
              <a:buSzPct val="100000"/>
              <a:buFont typeface="Times New Roman" panose="02020603050405020304" pitchFamily="18" charset="0"/>
              <a:buNone/>
            </a:pPr>
            <a:r>
              <a:rPr lang="en-GB" dirty="0">
                <a:solidFill>
                  <a:srgbClr val="7988B5"/>
                </a:solidFill>
                <a:latin typeface="Avenir 45 Book"/>
                <a:cs typeface="Avenir 45 Book"/>
              </a:rPr>
              <a:t>Lorry Movements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02 calculator home 2016.tif"/>
          <p:cNvPicPr>
            <a:picLocks noChangeAspect="1"/>
          </p:cNvPicPr>
          <p:nvPr/>
        </p:nvPicPr>
        <p:blipFill rotWithShape="1">
          <a:blip r:embed="rId3">
            <a:extLst>
              <a:ext uri="{28A0092B-C50C-407E-A947-70E740481C1C}">
                <a14:useLocalDpi xmlns:a14="http://schemas.microsoft.com/office/drawing/2010/main" val="0"/>
              </a:ext>
            </a:extLst>
          </a:blip>
          <a:srcRect l="5127" t="4243" r="4725" b="5503"/>
          <a:stretch/>
        </p:blipFill>
        <p:spPr>
          <a:xfrm>
            <a:off x="2987824" y="899195"/>
            <a:ext cx="5681134" cy="4519472"/>
          </a:xfrm>
          <a:prstGeom prst="rect">
            <a:avLst/>
          </a:prstGeom>
        </p:spPr>
      </p:pic>
      <p:sp>
        <p:nvSpPr>
          <p:cNvPr id="27651" name="Title 4"/>
          <p:cNvSpPr>
            <a:spLocks noGrp="1"/>
          </p:cNvSpPr>
          <p:nvPr>
            <p:ph type="title"/>
          </p:nvPr>
        </p:nvSpPr>
        <p:spPr/>
        <p:txBody>
          <a:bodyPr/>
          <a:lstStyle/>
          <a:p>
            <a:r>
              <a:rPr lang="en-US" smtClean="0"/>
              <a:t>Carbon Calculator</a:t>
            </a:r>
          </a:p>
        </p:txBody>
      </p:sp>
      <p:sp>
        <p:nvSpPr>
          <p:cNvPr id="7" name="Rectangle 6"/>
          <p:cNvSpPr/>
          <p:nvPr/>
        </p:nvSpPr>
        <p:spPr>
          <a:xfrm>
            <a:off x="395289" y="1435863"/>
            <a:ext cx="2141537" cy="4347651"/>
          </a:xfrm>
          <a:prstGeom prst="rect">
            <a:avLst/>
          </a:prstGeom>
        </p:spPr>
        <p:txBody>
          <a:bodyPr rIns="0">
            <a:spAutoFit/>
          </a:bodyPr>
          <a:lstStyle/>
          <a:p>
            <a:pPr marL="339725" indent="-339725">
              <a:lnSpc>
                <a:spcPct val="69000"/>
              </a:lnSpc>
              <a:spcBef>
                <a:spcPts val="600"/>
              </a:spcBef>
              <a:buClr>
                <a:srgbClr val="000066"/>
              </a:buClr>
              <a:buSzPct val="75000"/>
              <a:buFont typeface="Wingdings" pitchFamily="2" charset="2"/>
              <a:buChar char=""/>
              <a:defRPr/>
            </a:pPr>
            <a:endParaRPr lang="en-GB" b="1" kern="0" dirty="0">
              <a:solidFill>
                <a:srgbClr val="808080"/>
              </a:solidFill>
              <a:latin typeface="Times New Roman"/>
              <a:ea typeface="+mn-ea"/>
            </a:endParaRPr>
          </a:p>
          <a:p>
            <a:pPr marL="342900" indent="-342900">
              <a:lnSpc>
                <a:spcPct val="69000"/>
              </a:lnSpc>
              <a:spcBef>
                <a:spcPts val="600"/>
              </a:spcBef>
              <a:buClr>
                <a:srgbClr val="7988B5"/>
              </a:buClr>
              <a:buSzPct val="100000"/>
              <a:buFont typeface="Arial"/>
              <a:buChar char="•"/>
              <a:defRPr/>
            </a:pPr>
            <a:r>
              <a:rPr lang="en-GB" kern="0" dirty="0">
                <a:solidFill>
                  <a:srgbClr val="3F414E"/>
                </a:solidFill>
                <a:latin typeface="Avenir 45 Book"/>
                <a:ea typeface="+mn-ea"/>
                <a:cs typeface="Avenir 45 Book"/>
              </a:rPr>
              <a:t>Easy to use</a:t>
            </a:r>
          </a:p>
          <a:p>
            <a:pPr marL="342900" indent="-342900">
              <a:lnSpc>
                <a:spcPct val="69000"/>
              </a:lnSpc>
              <a:spcBef>
                <a:spcPts val="600"/>
              </a:spcBef>
              <a:buClr>
                <a:srgbClr val="7988B5"/>
              </a:buClr>
              <a:buSzPct val="100000"/>
              <a:buFont typeface="Arial"/>
              <a:buChar char="•"/>
              <a:defRPr/>
            </a:pPr>
            <a:endParaRPr lang="en-GB" kern="0" dirty="0">
              <a:solidFill>
                <a:srgbClr val="3F414E"/>
              </a:solidFill>
              <a:latin typeface="Avenir 45 Book"/>
              <a:ea typeface="+mn-ea"/>
              <a:cs typeface="Avenir 45 Book"/>
            </a:endParaRPr>
          </a:p>
          <a:p>
            <a:pPr marL="342900" indent="-342900">
              <a:lnSpc>
                <a:spcPct val="69000"/>
              </a:lnSpc>
              <a:spcBef>
                <a:spcPts val="600"/>
              </a:spcBef>
              <a:buClr>
                <a:srgbClr val="7988B5"/>
              </a:buClr>
              <a:buSzPct val="100000"/>
              <a:buFont typeface="Arial"/>
              <a:buChar char="•"/>
              <a:defRPr/>
            </a:pPr>
            <a:r>
              <a:rPr lang="en-GB" kern="0" dirty="0">
                <a:solidFill>
                  <a:srgbClr val="3F414E"/>
                </a:solidFill>
                <a:latin typeface="Avenir 45 Book"/>
                <a:ea typeface="+mn-ea"/>
                <a:cs typeface="Avenir 45 Book"/>
              </a:rPr>
              <a:t>Options:</a:t>
            </a:r>
          </a:p>
          <a:p>
            <a:pPr>
              <a:lnSpc>
                <a:spcPct val="69000"/>
              </a:lnSpc>
              <a:spcBef>
                <a:spcPts val="600"/>
              </a:spcBef>
              <a:buClr>
                <a:srgbClr val="000066"/>
              </a:buClr>
              <a:buSzPct val="75000"/>
              <a:buFont typeface="Times New Roman" panose="02020603050405020304" pitchFamily="18" charset="0"/>
              <a:buNone/>
              <a:defRPr/>
            </a:pPr>
            <a:endParaRPr lang="en-GB" kern="0" dirty="0">
              <a:solidFill>
                <a:srgbClr val="3F414E"/>
              </a:solidFill>
              <a:latin typeface="Avenir 45 Book"/>
              <a:ea typeface="+mn-ea"/>
              <a:cs typeface="Avenir 45 Book"/>
            </a:endParaRPr>
          </a:p>
          <a:p>
            <a:pPr>
              <a:lnSpc>
                <a:spcPct val="69000"/>
              </a:lnSpc>
              <a:spcBef>
                <a:spcPts val="600"/>
              </a:spcBef>
              <a:buClr>
                <a:srgbClr val="000066"/>
              </a:buClr>
              <a:buSzPct val="75000"/>
              <a:buFont typeface="Times New Roman" panose="02020603050405020304" pitchFamily="18" charset="0"/>
              <a:buNone/>
              <a:defRPr/>
            </a:pPr>
            <a:r>
              <a:rPr lang="en-GB" kern="0" dirty="0">
                <a:solidFill>
                  <a:srgbClr val="3F414E"/>
                </a:solidFill>
                <a:latin typeface="Avenir 45 Book"/>
                <a:ea typeface="+mn-ea"/>
                <a:cs typeface="Avenir 45 Book"/>
              </a:rPr>
              <a:t>  - Feasibility</a:t>
            </a:r>
          </a:p>
          <a:p>
            <a:pPr>
              <a:lnSpc>
                <a:spcPct val="69000"/>
              </a:lnSpc>
              <a:spcBef>
                <a:spcPts val="600"/>
              </a:spcBef>
              <a:buClr>
                <a:srgbClr val="000066"/>
              </a:buClr>
              <a:buSzPct val="75000"/>
              <a:buFont typeface="Times New Roman" panose="02020603050405020304" pitchFamily="18" charset="0"/>
              <a:buNone/>
              <a:defRPr/>
            </a:pPr>
            <a:endParaRPr lang="en-GB" kern="0" dirty="0">
              <a:solidFill>
                <a:srgbClr val="3F414E"/>
              </a:solidFill>
              <a:latin typeface="Avenir 45 Book"/>
              <a:ea typeface="+mn-ea"/>
              <a:cs typeface="Avenir 45 Book"/>
            </a:endParaRPr>
          </a:p>
          <a:p>
            <a:pPr>
              <a:lnSpc>
                <a:spcPct val="69000"/>
              </a:lnSpc>
              <a:spcBef>
                <a:spcPts val="600"/>
              </a:spcBef>
              <a:buClr>
                <a:srgbClr val="000066"/>
              </a:buClr>
              <a:buSzPct val="75000"/>
              <a:buFont typeface="Times New Roman" panose="02020603050405020304" pitchFamily="18" charset="0"/>
              <a:buNone/>
              <a:defRPr/>
            </a:pPr>
            <a:r>
              <a:rPr lang="en-GB" kern="0" dirty="0">
                <a:solidFill>
                  <a:srgbClr val="3F414E"/>
                </a:solidFill>
                <a:latin typeface="Avenir 45 Book"/>
                <a:ea typeface="+mn-ea"/>
                <a:cs typeface="Avenir 45 Book"/>
              </a:rPr>
              <a:t>  - As designed</a:t>
            </a:r>
          </a:p>
          <a:p>
            <a:pPr marL="339725" indent="-339725">
              <a:lnSpc>
                <a:spcPct val="69000"/>
              </a:lnSpc>
              <a:spcBef>
                <a:spcPts val="600"/>
              </a:spcBef>
              <a:buClr>
                <a:srgbClr val="000066"/>
              </a:buClr>
              <a:buSzPct val="75000"/>
              <a:buFont typeface="Wingdings" pitchFamily="2" charset="2"/>
              <a:buChar char=""/>
              <a:defRPr/>
            </a:pPr>
            <a:endParaRPr lang="en-GB" kern="0" dirty="0">
              <a:solidFill>
                <a:srgbClr val="3F414E"/>
              </a:solidFill>
              <a:latin typeface="Avenir 45 Book"/>
              <a:ea typeface="+mn-ea"/>
              <a:cs typeface="Avenir 45 Book"/>
            </a:endParaRPr>
          </a:p>
          <a:p>
            <a:pPr>
              <a:lnSpc>
                <a:spcPct val="69000"/>
              </a:lnSpc>
              <a:spcBef>
                <a:spcPts val="600"/>
              </a:spcBef>
              <a:buClr>
                <a:srgbClr val="000066"/>
              </a:buClr>
              <a:buSzPct val="75000"/>
              <a:buFont typeface="Times New Roman" panose="02020603050405020304" pitchFamily="18" charset="0"/>
              <a:buNone/>
              <a:defRPr/>
            </a:pPr>
            <a:r>
              <a:rPr lang="en-GB" kern="0" dirty="0">
                <a:solidFill>
                  <a:srgbClr val="3F414E"/>
                </a:solidFill>
                <a:latin typeface="Avenir 45 Book"/>
                <a:ea typeface="+mn-ea"/>
                <a:cs typeface="Avenir 45 Book"/>
              </a:rPr>
              <a:t>  - As built</a:t>
            </a:r>
          </a:p>
          <a:p>
            <a:pPr>
              <a:lnSpc>
                <a:spcPct val="69000"/>
              </a:lnSpc>
              <a:spcBef>
                <a:spcPts val="600"/>
              </a:spcBef>
              <a:buClr>
                <a:srgbClr val="000066"/>
              </a:buClr>
              <a:buSzPct val="75000"/>
              <a:buFont typeface="Times New Roman" panose="02020603050405020304" pitchFamily="18" charset="0"/>
              <a:buNone/>
              <a:defRPr/>
            </a:pPr>
            <a:endParaRPr lang="en-GB" b="1" kern="0" dirty="0">
              <a:solidFill>
                <a:srgbClr val="808080"/>
              </a:solidFill>
              <a:latin typeface="Times New Roman"/>
              <a:ea typeface="+mn-ea"/>
            </a:endParaRPr>
          </a:p>
          <a:p>
            <a:pPr marL="339725" indent="-339725">
              <a:lnSpc>
                <a:spcPct val="69000"/>
              </a:lnSpc>
              <a:spcBef>
                <a:spcPts val="600"/>
              </a:spcBef>
              <a:buClr>
                <a:srgbClr val="000066"/>
              </a:buClr>
              <a:buSzPct val="75000"/>
              <a:buFont typeface="Wingdings" pitchFamily="2" charset="2"/>
              <a:buChar char=""/>
              <a:defRPr/>
            </a:pPr>
            <a:endParaRPr lang="en-GB" b="1" kern="0" dirty="0">
              <a:solidFill>
                <a:srgbClr val="808080"/>
              </a:solidFill>
              <a:latin typeface="Times New Roman"/>
              <a:ea typeface="+mn-ea"/>
            </a:endParaRPr>
          </a:p>
          <a:p>
            <a:pPr marL="339725" indent="-339725">
              <a:lnSpc>
                <a:spcPct val="69000"/>
              </a:lnSpc>
              <a:spcBef>
                <a:spcPts val="600"/>
              </a:spcBef>
              <a:buClr>
                <a:srgbClr val="000066"/>
              </a:buClr>
              <a:buSzPct val="75000"/>
              <a:buFont typeface="Wingdings" pitchFamily="2" charset="2"/>
              <a:buChar char=""/>
              <a:defRPr/>
            </a:pPr>
            <a:endParaRPr lang="en-GB" b="1" kern="0" dirty="0">
              <a:solidFill>
                <a:srgbClr val="808080"/>
              </a:solidFill>
              <a:latin typeface="Times New Roman"/>
              <a:ea typeface="+mn-ea"/>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Grp="1" noChangeArrowheads="1"/>
          </p:cNvSpPr>
          <p:nvPr>
            <p:ph type="title" idx="4294967295"/>
          </p:nvPr>
        </p:nvSpPr>
        <p:spPr>
          <a:xfrm>
            <a:off x="0" y="0"/>
            <a:ext cx="9144000" cy="1217397"/>
          </a:xfrm>
        </p:spPr>
        <p:txBody>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t>Carbon Calculator</a:t>
            </a:r>
          </a:p>
        </p:txBody>
      </p:sp>
      <p:sp>
        <p:nvSpPr>
          <p:cNvPr id="31747" name="TextBox 1"/>
          <p:cNvSpPr txBox="1">
            <a:spLocks noChangeArrowheads="1"/>
          </p:cNvSpPr>
          <p:nvPr/>
        </p:nvSpPr>
        <p:spPr bwMode="auto">
          <a:xfrm>
            <a:off x="0" y="1080000"/>
            <a:ext cx="4427538" cy="36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0">
            <a:spAutoFit/>
          </a:bodyPr>
          <a:lstStyle>
            <a:lvl1pPr>
              <a:lnSpc>
                <a:spcPct val="69000"/>
              </a:lnSpc>
              <a:spcBef>
                <a:spcPts val="600"/>
              </a:spcBef>
              <a:buClr>
                <a:srgbClr val="000066"/>
              </a:buClr>
              <a:buSzPct val="75000"/>
              <a:buFont typeface="Wingdings" panose="05000000000000000000" pitchFamily="2" charset="2"/>
              <a:buChar char=""/>
              <a:defRPr sz="2400">
                <a:solidFill>
                  <a:srgbClr val="808080"/>
                </a:solidFill>
                <a:latin typeface="Times New Roman" panose="02020603050405020304" pitchFamily="18" charset="0"/>
                <a:ea typeface="MS PGothic" panose="020B0600070205080204" pitchFamily="34" charset="-128"/>
                <a:cs typeface="Tahoma" panose="020B0604030504040204" pitchFamily="34" charset="0"/>
              </a:defRPr>
            </a:lvl1pPr>
            <a:lvl2pPr marL="742950" indent="-285750">
              <a:lnSpc>
                <a:spcPct val="69000"/>
              </a:lnSpc>
              <a:spcBef>
                <a:spcPts val="500"/>
              </a:spcBef>
              <a:buClr>
                <a:srgbClr val="000066"/>
              </a:buClr>
              <a:buSzPct val="75000"/>
              <a:buFont typeface="Wingdings" panose="05000000000000000000" pitchFamily="2" charset="2"/>
              <a:buChar char=""/>
              <a:defRPr sz="2000">
                <a:solidFill>
                  <a:srgbClr val="808080"/>
                </a:solidFill>
                <a:latin typeface="Times New Roman" panose="02020603050405020304" pitchFamily="18" charset="0"/>
                <a:ea typeface="Tahoma" panose="020B0604030504040204" pitchFamily="34" charset="0"/>
                <a:cs typeface="Tahoma" panose="020B0604030504040204" pitchFamily="34" charset="0"/>
              </a:defRPr>
            </a:lvl2pPr>
            <a:lvl3pPr marL="1143000" indent="-228600">
              <a:lnSpc>
                <a:spcPct val="69000"/>
              </a:lnSpc>
              <a:spcBef>
                <a:spcPts val="450"/>
              </a:spcBef>
              <a:buClr>
                <a:srgbClr val="000066"/>
              </a:buClr>
              <a:buSzPct val="75000"/>
              <a:buFont typeface="Wingdings" panose="05000000000000000000" pitchFamily="2" charset="2"/>
              <a:buChar char=""/>
              <a:defRPr sz="2400">
                <a:solidFill>
                  <a:srgbClr val="808080"/>
                </a:solidFill>
                <a:latin typeface="Times New Roman" panose="02020603050405020304" pitchFamily="18" charset="0"/>
                <a:ea typeface="Tahoma" panose="020B0604030504040204" pitchFamily="34" charset="0"/>
                <a:cs typeface="Tahoma" panose="020B0604030504040204" pitchFamily="34" charset="0"/>
              </a:defRPr>
            </a:lvl3pPr>
            <a:lvl4pPr marL="1600200" indent="-228600">
              <a:lnSpc>
                <a:spcPct val="69000"/>
              </a:lnSpc>
              <a:spcBef>
                <a:spcPts val="400"/>
              </a:spcBef>
              <a:buClr>
                <a:srgbClr val="000066"/>
              </a:buClr>
              <a:buSzPct val="75000"/>
              <a:buFont typeface="Wingdings" panose="05000000000000000000" pitchFamily="2" charset="2"/>
              <a:buChar char=""/>
              <a:defRPr sz="1600">
                <a:solidFill>
                  <a:srgbClr val="808080"/>
                </a:solidFill>
                <a:latin typeface="Times New Roman" panose="02020603050405020304" pitchFamily="18" charset="0"/>
                <a:ea typeface="Tahoma" panose="020B0604030504040204" pitchFamily="34" charset="0"/>
                <a:cs typeface="Tahoma" panose="020B0604030504040204" pitchFamily="34" charset="0"/>
              </a:defRPr>
            </a:lvl4pPr>
            <a:lvl5pPr marL="2057400" indent="-228600">
              <a:lnSpc>
                <a:spcPct val="69000"/>
              </a:lnSpc>
              <a:spcBef>
                <a:spcPts val="350"/>
              </a:spcBef>
              <a:buClr>
                <a:srgbClr val="000066"/>
              </a:buClr>
              <a:buSzPct val="75000"/>
              <a:buFont typeface="Wingdings" panose="05000000000000000000" pitchFamily="2" charset="2"/>
              <a:buChar char=""/>
              <a:defRPr sz="1400">
                <a:solidFill>
                  <a:srgbClr val="808080"/>
                </a:solidFill>
                <a:latin typeface="Times New Roman" panose="02020603050405020304" pitchFamily="18" charset="0"/>
                <a:ea typeface="Tahoma" panose="020B0604030504040204" pitchFamily="34" charset="0"/>
                <a:cs typeface="Tahoma" panose="020B0604030504040204" pitchFamily="34" charset="0"/>
              </a:defRPr>
            </a:lvl5pPr>
            <a:lvl6pPr marL="2514600" indent="-228600" defTabSz="449263" eaLnBrk="0" fontAlgn="base" hangingPunct="0">
              <a:lnSpc>
                <a:spcPct val="69000"/>
              </a:lnSpc>
              <a:spcBef>
                <a:spcPts val="350"/>
              </a:spcBef>
              <a:spcAft>
                <a:spcPct val="0"/>
              </a:spcAft>
              <a:buClr>
                <a:srgbClr val="000066"/>
              </a:buClr>
              <a:buSzPct val="75000"/>
              <a:buFont typeface="Wingdings" panose="05000000000000000000" pitchFamily="2" charset="2"/>
              <a:buChar char=""/>
              <a:defRPr sz="1400">
                <a:solidFill>
                  <a:srgbClr val="808080"/>
                </a:solidFill>
                <a:latin typeface="Times New Roman" panose="02020603050405020304" pitchFamily="18" charset="0"/>
                <a:ea typeface="Tahoma" panose="020B0604030504040204" pitchFamily="34" charset="0"/>
                <a:cs typeface="Tahoma" panose="020B0604030504040204" pitchFamily="34" charset="0"/>
              </a:defRPr>
            </a:lvl6pPr>
            <a:lvl7pPr marL="2971800" indent="-228600" defTabSz="449263" eaLnBrk="0" fontAlgn="base" hangingPunct="0">
              <a:lnSpc>
                <a:spcPct val="69000"/>
              </a:lnSpc>
              <a:spcBef>
                <a:spcPts val="350"/>
              </a:spcBef>
              <a:spcAft>
                <a:spcPct val="0"/>
              </a:spcAft>
              <a:buClr>
                <a:srgbClr val="000066"/>
              </a:buClr>
              <a:buSzPct val="75000"/>
              <a:buFont typeface="Wingdings" panose="05000000000000000000" pitchFamily="2" charset="2"/>
              <a:buChar char=""/>
              <a:defRPr sz="1400">
                <a:solidFill>
                  <a:srgbClr val="808080"/>
                </a:solidFill>
                <a:latin typeface="Times New Roman" panose="02020603050405020304" pitchFamily="18" charset="0"/>
                <a:ea typeface="Tahoma" panose="020B0604030504040204" pitchFamily="34" charset="0"/>
                <a:cs typeface="Tahoma" panose="020B0604030504040204" pitchFamily="34" charset="0"/>
              </a:defRPr>
            </a:lvl7pPr>
            <a:lvl8pPr marL="3429000" indent="-228600" defTabSz="449263" eaLnBrk="0" fontAlgn="base" hangingPunct="0">
              <a:lnSpc>
                <a:spcPct val="69000"/>
              </a:lnSpc>
              <a:spcBef>
                <a:spcPts val="350"/>
              </a:spcBef>
              <a:spcAft>
                <a:spcPct val="0"/>
              </a:spcAft>
              <a:buClr>
                <a:srgbClr val="000066"/>
              </a:buClr>
              <a:buSzPct val="75000"/>
              <a:buFont typeface="Wingdings" panose="05000000000000000000" pitchFamily="2" charset="2"/>
              <a:buChar char=""/>
              <a:defRPr sz="1400">
                <a:solidFill>
                  <a:srgbClr val="808080"/>
                </a:solidFill>
                <a:latin typeface="Times New Roman" panose="02020603050405020304" pitchFamily="18" charset="0"/>
                <a:ea typeface="Tahoma" panose="020B0604030504040204" pitchFamily="34" charset="0"/>
                <a:cs typeface="Tahoma" panose="020B0604030504040204" pitchFamily="34" charset="0"/>
              </a:defRPr>
            </a:lvl8pPr>
            <a:lvl9pPr marL="3886200" indent="-228600" defTabSz="449263" eaLnBrk="0" fontAlgn="base" hangingPunct="0">
              <a:lnSpc>
                <a:spcPct val="69000"/>
              </a:lnSpc>
              <a:spcBef>
                <a:spcPts val="350"/>
              </a:spcBef>
              <a:spcAft>
                <a:spcPct val="0"/>
              </a:spcAft>
              <a:buClr>
                <a:srgbClr val="000066"/>
              </a:buClr>
              <a:buSzPct val="75000"/>
              <a:buFont typeface="Wingdings" panose="05000000000000000000" pitchFamily="2" charset="2"/>
              <a:buChar char=""/>
              <a:defRPr sz="1400">
                <a:solidFill>
                  <a:srgbClr val="808080"/>
                </a:solidFill>
                <a:latin typeface="Times New Roman" panose="02020603050405020304" pitchFamily="18" charset="0"/>
                <a:ea typeface="Tahoma" panose="020B0604030504040204" pitchFamily="34" charset="0"/>
                <a:cs typeface="Tahoma" panose="020B0604030504040204" pitchFamily="34" charset="0"/>
              </a:defRPr>
            </a:lvl9pPr>
          </a:lstStyle>
          <a:p>
            <a:pPr eaLnBrk="1" hangingPunct="1">
              <a:spcBef>
                <a:spcPct val="0"/>
              </a:spcBef>
              <a:buClr>
                <a:srgbClr val="000000"/>
              </a:buClr>
              <a:buSzPct val="100000"/>
              <a:buFont typeface="Times New Roman" panose="02020603050405020304" pitchFamily="18" charset="0"/>
              <a:buNone/>
            </a:pPr>
            <a:r>
              <a:rPr lang="en-GB" dirty="0">
                <a:solidFill>
                  <a:srgbClr val="7988B5"/>
                </a:solidFill>
                <a:latin typeface="Avenir 45 Book"/>
                <a:cs typeface="Avenir 45 Book"/>
              </a:rPr>
              <a:t>CO</a:t>
            </a:r>
            <a:r>
              <a:rPr lang="en-GB" baseline="-25000" dirty="0">
                <a:solidFill>
                  <a:srgbClr val="7988B5"/>
                </a:solidFill>
                <a:latin typeface="Avenir 45 Book"/>
                <a:cs typeface="Avenir 45 Book"/>
              </a:rPr>
              <a:t>2 </a:t>
            </a:r>
            <a:r>
              <a:rPr lang="en-GB" dirty="0">
                <a:solidFill>
                  <a:srgbClr val="7988B5"/>
                </a:solidFill>
                <a:latin typeface="Avenir 45 Book"/>
                <a:cs typeface="Avenir 45 Book"/>
              </a:rPr>
              <a:t>Savings – 500 metres</a:t>
            </a:r>
          </a:p>
        </p:txBody>
      </p:sp>
      <p:pic>
        <p:nvPicPr>
          <p:cNvPr id="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00225"/>
            <a:ext cx="90678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Grp="1" noChangeArrowheads="1"/>
          </p:cNvSpPr>
          <p:nvPr>
            <p:ph type="title" idx="4294967295"/>
          </p:nvPr>
        </p:nvSpPr>
        <p:spPr>
          <a:xfrm>
            <a:off x="0" y="0"/>
            <a:ext cx="9144000" cy="1217397"/>
          </a:xfrm>
        </p:spPr>
        <p:txBody>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t>Major Applications</a:t>
            </a:r>
          </a:p>
        </p:txBody>
      </p:sp>
      <p:sp>
        <p:nvSpPr>
          <p:cNvPr id="9219" name="Rectangle 2"/>
          <p:cNvSpPr>
            <a:spLocks noGrp="1" noChangeArrowheads="1"/>
          </p:cNvSpPr>
          <p:nvPr>
            <p:ph type="body" idx="4294967295"/>
          </p:nvPr>
        </p:nvSpPr>
        <p:spPr>
          <a:xfrm>
            <a:off x="0" y="1170000"/>
            <a:ext cx="9144000" cy="4483312"/>
          </a:xfrm>
        </p:spPr>
        <p:txBody>
          <a:bodyPr lIns="180000"/>
          <a:lstStyle/>
          <a:p>
            <a:pPr lvl="1" eaLnBrk="1" hangingPunct="1">
              <a:lnSpc>
                <a:spcPct val="100000"/>
              </a:lnSpc>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pPr>
            <a:r>
              <a:rPr lang="en-GB" dirty="0" smtClean="0">
                <a:ea typeface="Tahoma" panose="020B0604030504040204" pitchFamily="34" charset="0"/>
              </a:rPr>
              <a:t> New sewerage and drainage construction</a:t>
            </a:r>
          </a:p>
          <a:p>
            <a:pPr lvl="1" eaLnBrk="1" hangingPunct="1">
              <a:lnSpc>
                <a:spcPct val="100000"/>
              </a:lnSpc>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pPr>
            <a:r>
              <a:rPr lang="en-GB" dirty="0" smtClean="0">
                <a:ea typeface="Tahoma" panose="020B0604030504040204" pitchFamily="34" charset="0"/>
              </a:rPr>
              <a:t> Sewer replacement and lining</a:t>
            </a:r>
          </a:p>
          <a:p>
            <a:pPr lvl="1" eaLnBrk="1" hangingPunct="1">
              <a:lnSpc>
                <a:spcPct val="100000"/>
              </a:lnSpc>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pPr>
            <a:r>
              <a:rPr lang="en-GB" dirty="0" smtClean="0">
                <a:ea typeface="Tahoma" panose="020B0604030504040204" pitchFamily="34" charset="0"/>
              </a:rPr>
              <a:t> Gas and water mains</a:t>
            </a:r>
          </a:p>
          <a:p>
            <a:pPr lvl="1" eaLnBrk="1" hangingPunct="1">
              <a:lnSpc>
                <a:spcPct val="100000"/>
              </a:lnSpc>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pPr>
            <a:r>
              <a:rPr lang="en-GB" dirty="0" smtClean="0">
                <a:ea typeface="Tahoma" panose="020B0604030504040204" pitchFamily="34" charset="0"/>
              </a:rPr>
              <a:t> Oil pipelines</a:t>
            </a:r>
          </a:p>
          <a:p>
            <a:pPr lvl="1" eaLnBrk="1" hangingPunct="1">
              <a:lnSpc>
                <a:spcPct val="100000"/>
              </a:lnSpc>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pPr>
            <a:r>
              <a:rPr lang="en-GB" dirty="0" smtClean="0">
                <a:ea typeface="Tahoma" panose="020B0604030504040204" pitchFamily="34" charset="0"/>
              </a:rPr>
              <a:t> Electricity and telecoms cable ducts</a:t>
            </a:r>
          </a:p>
          <a:p>
            <a:pPr lvl="1" eaLnBrk="1" hangingPunct="1">
              <a:lnSpc>
                <a:spcPct val="100000"/>
              </a:lnSpc>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pPr>
            <a:r>
              <a:rPr lang="en-GB" dirty="0" smtClean="0">
                <a:ea typeface="Tahoma" panose="020B0604030504040204" pitchFamily="34" charset="0"/>
              </a:rPr>
              <a:t> Subways</a:t>
            </a:r>
          </a:p>
          <a:p>
            <a:pPr lvl="1" eaLnBrk="1" hangingPunct="1">
              <a:lnSpc>
                <a:spcPct val="100000"/>
              </a:lnSpc>
              <a:buFont typeface="Wingdings" panose="05000000000000000000" pitchFamily="2" charset="2"/>
              <a:buNone/>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pPr>
            <a:endParaRPr lang="en-GB" dirty="0" smtClean="0">
              <a:ea typeface="Tahoma" panose="020B0604030504040204" pitchFamily="34" charset="0"/>
            </a:endParaRPr>
          </a:p>
        </p:txBody>
      </p:sp>
      <p:pic>
        <p:nvPicPr>
          <p:cNvPr id="922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50" t="4115" r="3917" b="4115"/>
          <a:stretch/>
        </p:blipFill>
        <p:spPr bwMode="auto">
          <a:xfrm>
            <a:off x="6084000" y="1800000"/>
            <a:ext cx="2520000" cy="1620000"/>
          </a:xfrm>
          <a:prstGeom prst="rect">
            <a:avLst/>
          </a:prstGeom>
          <a:noFill/>
          <a:ln w="12700" cmpd="sng">
            <a:solidFill>
              <a:srgbClr val="7988B5"/>
            </a:solidFill>
            <a:round/>
            <a:headEnd/>
            <a:tailEnd/>
          </a:ln>
          <a:extLst>
            <a:ext uri="{909E8E84-426E-40DD-AFC4-6F175D3DCCD1}">
              <a14:hiddenFill xmlns:a14="http://schemas.microsoft.com/office/drawing/2010/main">
                <a:solidFill>
                  <a:srgbClr val="FFFFFF"/>
                </a:solidFill>
              </a14:hiddenFill>
            </a:ext>
          </a:extLst>
        </p:spPr>
      </p:pic>
      <p:pic>
        <p:nvPicPr>
          <p:cNvPr id="9221"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866" t="6800" r="1277" b="6800"/>
          <a:stretch/>
        </p:blipFill>
        <p:spPr bwMode="auto">
          <a:xfrm>
            <a:off x="540000" y="3672000"/>
            <a:ext cx="2520000" cy="1620000"/>
          </a:xfrm>
          <a:prstGeom prst="rect">
            <a:avLst/>
          </a:prstGeom>
          <a:noFill/>
          <a:ln w="12700">
            <a:solidFill>
              <a:srgbClr val="7988B5"/>
            </a:solidFill>
            <a:round/>
            <a:headEnd/>
            <a:tailEnd/>
          </a:ln>
          <a:extLst>
            <a:ext uri="{909E8E84-426E-40DD-AFC4-6F175D3DCCD1}">
              <a14:hiddenFill xmlns:a14="http://schemas.microsoft.com/office/drawing/2010/main">
                <a:solidFill>
                  <a:srgbClr val="FFFFFF"/>
                </a:solidFill>
              </a14:hiddenFill>
            </a:ext>
          </a:extLst>
        </p:spPr>
      </p:pic>
      <p:pic>
        <p:nvPicPr>
          <p:cNvPr id="9222"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r="9155" b="7382"/>
          <a:stretch/>
        </p:blipFill>
        <p:spPr bwMode="auto">
          <a:xfrm>
            <a:off x="3311999" y="3672000"/>
            <a:ext cx="2520000" cy="1620000"/>
          </a:xfrm>
          <a:prstGeom prst="rect">
            <a:avLst/>
          </a:prstGeom>
          <a:noFill/>
          <a:ln w="12700" cmpd="sng">
            <a:solidFill>
              <a:srgbClr val="7988B5"/>
            </a:solidFill>
            <a:round/>
            <a:headEnd/>
            <a:tailEnd/>
          </a:ln>
          <a:extLst>
            <a:ext uri="{909E8E84-426E-40DD-AFC4-6F175D3DCCD1}">
              <a14:hiddenFill xmlns:a14="http://schemas.microsoft.com/office/drawing/2010/main">
                <a:solidFill>
                  <a:srgbClr val="FFFFFF"/>
                </a:solidFill>
              </a14:hiddenFill>
            </a:ext>
          </a:extLst>
        </p:spPr>
      </p:pic>
      <p:pic>
        <p:nvPicPr>
          <p:cNvPr id="9223"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10367" t="8224" r="4202" b="14997"/>
          <a:stretch/>
        </p:blipFill>
        <p:spPr bwMode="auto">
          <a:xfrm>
            <a:off x="6084000" y="3672000"/>
            <a:ext cx="2520000" cy="1620000"/>
          </a:xfrm>
          <a:prstGeom prst="rect">
            <a:avLst/>
          </a:prstGeom>
          <a:noFill/>
          <a:ln w="12700" cmpd="sng">
            <a:solidFill>
              <a:srgbClr val="7988B5"/>
            </a:solidFill>
            <a:round/>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ChangeArrowheads="1"/>
          </p:cNvSpPr>
          <p:nvPr>
            <p:ph type="title" idx="4294967295"/>
          </p:nvPr>
        </p:nvSpPr>
        <p:spPr>
          <a:xfrm>
            <a:off x="0" y="0"/>
            <a:ext cx="9144000" cy="1217397"/>
          </a:xfrm>
        </p:spPr>
        <p:txBody>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t>Technical Benefits</a:t>
            </a:r>
          </a:p>
        </p:txBody>
      </p:sp>
      <p:sp>
        <p:nvSpPr>
          <p:cNvPr id="17411" name="Rectangle 2"/>
          <p:cNvSpPr>
            <a:spLocks noGrp="1" noChangeArrowheads="1"/>
          </p:cNvSpPr>
          <p:nvPr>
            <p:ph type="body" idx="4294967295"/>
          </p:nvPr>
        </p:nvSpPr>
        <p:spPr>
          <a:xfrm>
            <a:off x="0" y="1443778"/>
            <a:ext cx="5334000" cy="4255347"/>
          </a:xfrm>
        </p:spPr>
        <p:txBody>
          <a:bodyPr rIns="0"/>
          <a:lstStyle/>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Inherent strength</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Smooth internal finish</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No secondary lining</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Fewer joints</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Watertight</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Inverts for combined systems</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Less settlement</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Minimal surface impact</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Fewer utility diversions</a:t>
            </a:r>
          </a:p>
        </p:txBody>
      </p:sp>
      <p:pic>
        <p:nvPicPr>
          <p:cNvPr id="17413" name="Picture 4"/>
          <p:cNvPicPr>
            <a:picLocks noChangeAspect="1" noChangeArrowheads="1"/>
          </p:cNvPicPr>
          <p:nvPr/>
        </p:nvPicPr>
        <p:blipFill>
          <a:blip r:embed="rId3">
            <a:extLst>
              <a:ext uri="{28A0092B-C50C-407E-A947-70E740481C1C}">
                <a14:useLocalDpi xmlns:a14="http://schemas.microsoft.com/office/drawing/2010/main" val="0"/>
              </a:ext>
            </a:extLst>
          </a:blip>
          <a:srcRect t="10252" r="6151" b="12302"/>
          <a:stretch>
            <a:fillRect/>
          </a:stretch>
        </p:blipFill>
        <p:spPr bwMode="auto">
          <a:xfrm>
            <a:off x="4787974" y="498131"/>
            <a:ext cx="3600450" cy="224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199" y="2838748"/>
            <a:ext cx="3600000" cy="2282549"/>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Grp="1" noChangeArrowheads="1"/>
          </p:cNvSpPr>
          <p:nvPr>
            <p:ph type="title" idx="4294967295"/>
          </p:nvPr>
        </p:nvSpPr>
        <p:spPr>
          <a:xfrm>
            <a:off x="0" y="0"/>
            <a:ext cx="9144000" cy="1217397"/>
          </a:xfrm>
        </p:spPr>
        <p:txBody>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t>Safety Benefits</a:t>
            </a:r>
          </a:p>
        </p:txBody>
      </p:sp>
      <p:sp>
        <p:nvSpPr>
          <p:cNvPr id="10243" name="Rectangle 2"/>
          <p:cNvSpPr>
            <a:spLocks noGrp="1" noChangeArrowheads="1"/>
          </p:cNvSpPr>
          <p:nvPr>
            <p:ph type="body" idx="4294967295"/>
          </p:nvPr>
        </p:nvSpPr>
        <p:spPr>
          <a:xfrm>
            <a:off x="0" y="1443778"/>
            <a:ext cx="9144000" cy="4255347"/>
          </a:xfrm>
        </p:spPr>
        <p:txBody>
          <a:bodyPr/>
          <a:lstStyle/>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000" dirty="0" smtClean="0">
                <a:ea typeface="+mn-ea"/>
              </a:rPr>
              <a:t> Inherently safer method</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000" dirty="0" smtClean="0">
                <a:ea typeface="+mn-ea"/>
              </a:rPr>
              <a:t> Quicker installation</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000" dirty="0" smtClean="0">
                <a:ea typeface="+mn-ea"/>
              </a:rPr>
              <a:t> Reduced labour input </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000" dirty="0" smtClean="0">
                <a:ea typeface="+mn-ea"/>
              </a:rPr>
              <a:t> Utility strikes minimised</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000" dirty="0" smtClean="0">
                <a:ea typeface="+mn-ea"/>
              </a:rPr>
              <a:t> Public interface reduced</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000" dirty="0" smtClean="0">
                <a:ea typeface="+mn-ea"/>
              </a:rPr>
              <a:t> Reduced confined space </a:t>
            </a:r>
          </a:p>
          <a:p>
            <a:pPr marL="0" indent="0" eaLnBrk="1" hangingPunct="1">
              <a:lnSpc>
                <a:spcPct val="100000"/>
              </a:lnSpc>
              <a:spcBef>
                <a:spcPts val="500"/>
              </a:spcBef>
              <a:buFont typeface="Wingdings" panose="05000000000000000000"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000" dirty="0">
                <a:ea typeface="+mn-ea"/>
              </a:rPr>
              <a:t> </a:t>
            </a:r>
            <a:r>
              <a:rPr lang="en-GB" sz="2000" dirty="0" smtClean="0">
                <a:ea typeface="+mn-ea"/>
              </a:rPr>
              <a:t>      man hours </a:t>
            </a:r>
          </a:p>
          <a:p>
            <a:pPr eaLnBrk="1" hangingPunct="1">
              <a:lnSpc>
                <a:spcPct val="100000"/>
              </a:lnSpc>
              <a:spcBef>
                <a:spcPts val="500"/>
              </a:spcBef>
              <a:buFont typeface="Wingdings" panose="05000000000000000000"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en-GB" sz="2000" dirty="0" smtClean="0">
              <a:ea typeface="+mn-ea"/>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1" y="395139"/>
            <a:ext cx="3600000" cy="239468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2900077"/>
            <a:ext cx="3600000" cy="2393330"/>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l="7346" t="7788" r="1468" b="6798"/>
          <a:stretch>
            <a:fillRect/>
          </a:stretch>
        </p:blipFill>
        <p:spPr bwMode="auto">
          <a:xfrm>
            <a:off x="5390777" y="2915419"/>
            <a:ext cx="3141662" cy="219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08" name="Rectangle 3"/>
          <p:cNvSpPr>
            <a:spLocks noGrp="1" noChangeArrowheads="1"/>
          </p:cNvSpPr>
          <p:nvPr>
            <p:ph type="title" idx="4294967295"/>
          </p:nvPr>
        </p:nvSpPr>
        <p:spPr>
          <a:xfrm>
            <a:off x="0" y="0"/>
            <a:ext cx="9144000" cy="1403251"/>
          </a:xfrm>
        </p:spPr>
        <p:txBody>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t>Sustainability: </a:t>
            </a:r>
            <a:br>
              <a:rPr lang="en-GB" dirty="0" smtClean="0"/>
            </a:br>
            <a:r>
              <a:rPr lang="en-GB" sz="2000" dirty="0" smtClean="0"/>
              <a:t>Environmental and socio-economic benefits</a:t>
            </a:r>
          </a:p>
        </p:txBody>
      </p:sp>
      <p:sp>
        <p:nvSpPr>
          <p:cNvPr id="10245" name="Rectangle 4"/>
          <p:cNvSpPr>
            <a:spLocks noGrp="1" noChangeArrowheads="1"/>
          </p:cNvSpPr>
          <p:nvPr>
            <p:ph type="body" idx="4294967295"/>
          </p:nvPr>
        </p:nvSpPr>
        <p:spPr>
          <a:xfrm>
            <a:off x="-4763" y="1298134"/>
            <a:ext cx="5105401" cy="4255347"/>
          </a:xfrm>
        </p:spPr>
        <p:txBody>
          <a:bodyPr rIns="0"/>
          <a:lstStyle/>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000" dirty="0" smtClean="0">
                <a:ea typeface="+mn-ea"/>
              </a:rPr>
              <a:t> Reduces disruption</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000" dirty="0" smtClean="0">
                <a:ea typeface="+mn-ea"/>
              </a:rPr>
              <a:t> Reduces damage to services</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000" dirty="0" smtClean="0">
                <a:ea typeface="+mn-ea"/>
              </a:rPr>
              <a:t> Maintains highway integrity</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000" dirty="0" smtClean="0">
                <a:ea typeface="+mn-ea"/>
              </a:rPr>
              <a:t> 90% fewer vehicle movements</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000" dirty="0" smtClean="0">
                <a:ea typeface="+mn-ea"/>
              </a:rPr>
              <a:t> Less spoil</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000" dirty="0" smtClean="0">
                <a:ea typeface="+mn-ea"/>
              </a:rPr>
              <a:t> Less quarried material</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000" dirty="0" smtClean="0">
                <a:ea typeface="+mn-ea"/>
              </a:rPr>
              <a:t> Reduced </a:t>
            </a:r>
            <a:r>
              <a:rPr lang="en-GB" sz="2000" dirty="0">
                <a:ea typeface="+mn-ea"/>
              </a:rPr>
              <a:t>CO</a:t>
            </a:r>
            <a:r>
              <a:rPr lang="en-GB" sz="2000" baseline="-25000" dirty="0">
                <a:ea typeface="+mn-ea"/>
              </a:rPr>
              <a:t>2 </a:t>
            </a:r>
            <a:r>
              <a:rPr lang="en-GB" sz="2000" dirty="0" smtClean="0">
                <a:ea typeface="+mn-ea"/>
              </a:rPr>
              <a:t>emissions</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000" dirty="0" smtClean="0">
                <a:ea typeface="+mn-ea"/>
              </a:rPr>
              <a:t> No secondary lining</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000" dirty="0" smtClean="0">
                <a:ea typeface="+mn-ea"/>
              </a:rPr>
              <a:t> Economic alternative to deep </a:t>
            </a:r>
            <a:br>
              <a:rPr lang="en-GB" sz="2000" dirty="0" smtClean="0">
                <a:ea typeface="+mn-ea"/>
              </a:rPr>
            </a:br>
            <a:r>
              <a:rPr lang="en-GB" sz="2000" dirty="0" smtClean="0">
                <a:ea typeface="+mn-ea"/>
              </a:rPr>
              <a:t> open cut</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000" dirty="0" smtClean="0">
                <a:ea typeface="+mn-ea"/>
              </a:rPr>
              <a:t> Socially acceptable</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en-GB" sz="2000" dirty="0">
              <a:ea typeface="+mn-ea"/>
            </a:endParaRPr>
          </a:p>
          <a:p>
            <a:pPr marL="0" indent="0" eaLnBrk="1" hangingPunct="1">
              <a:lnSpc>
                <a:spcPct val="100000"/>
              </a:lnSpc>
              <a:spcBef>
                <a:spcPts val="500"/>
              </a:spcBef>
              <a:buFont typeface="Wingdings" panose="05000000000000000000"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en-GB" sz="2000" dirty="0">
              <a:ea typeface="+mn-ea"/>
            </a:endParaRPr>
          </a:p>
        </p:txBody>
      </p:sp>
      <p:pic>
        <p:nvPicPr>
          <p:cNvPr id="21510" name="Picture 5"/>
          <p:cNvPicPr>
            <a:picLocks noChangeAspect="1" noChangeArrowheads="1"/>
          </p:cNvPicPr>
          <p:nvPr/>
        </p:nvPicPr>
        <p:blipFill>
          <a:blip r:embed="rId4">
            <a:extLst>
              <a:ext uri="{28A0092B-C50C-407E-A947-70E740481C1C}">
                <a14:useLocalDpi xmlns:a14="http://schemas.microsoft.com/office/drawing/2010/main" val="0"/>
              </a:ext>
            </a:extLst>
          </a:blip>
          <a:srcRect l="13609" r="485" b="1474"/>
          <a:stretch>
            <a:fillRect/>
          </a:stretch>
        </p:blipFill>
        <p:spPr bwMode="auto">
          <a:xfrm>
            <a:off x="5393953" y="479042"/>
            <a:ext cx="3138487" cy="236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noChangeArrowheads="1"/>
          </p:cNvPicPr>
          <p:nvPr/>
        </p:nvPicPr>
        <p:blipFill>
          <a:blip r:embed="rId3">
            <a:extLst>
              <a:ext uri="{28A0092B-C50C-407E-A947-70E740481C1C}">
                <a14:useLocalDpi xmlns:a14="http://schemas.microsoft.com/office/drawing/2010/main" val="0"/>
              </a:ext>
            </a:extLst>
          </a:blip>
          <a:srcRect t="19968" b="5650"/>
          <a:stretch>
            <a:fillRect/>
          </a:stretch>
        </p:blipFill>
        <p:spPr bwMode="auto">
          <a:xfrm>
            <a:off x="0" y="937190"/>
            <a:ext cx="9144000" cy="4570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0419" name="Rectangle 2"/>
          <p:cNvSpPr>
            <a:spLocks noGrp="1" noChangeArrowheads="1"/>
          </p:cNvSpPr>
          <p:nvPr>
            <p:ph type="title" idx="4294967295"/>
          </p:nvPr>
        </p:nvSpPr>
        <p:spPr>
          <a:xfrm>
            <a:off x="0" y="0"/>
            <a:ext cx="9540552" cy="1217397"/>
          </a:xfrm>
        </p:spPr>
        <p:txBody>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t>Research Projects at Leading </a:t>
            </a:r>
            <a:r>
              <a:rPr lang="en-GB" dirty="0"/>
              <a:t>U</a:t>
            </a:r>
            <a:r>
              <a:rPr lang="en-GB" dirty="0" smtClean="0"/>
              <a:t>niversities</a:t>
            </a:r>
          </a:p>
        </p:txBody>
      </p:sp>
      <p:sp>
        <p:nvSpPr>
          <p:cNvPr id="60420" name="Rectangle 3"/>
          <p:cNvSpPr>
            <a:spLocks noGrp="1" noChangeArrowheads="1"/>
          </p:cNvSpPr>
          <p:nvPr>
            <p:ph type="body" idx="4294967295"/>
          </p:nvPr>
        </p:nvSpPr>
        <p:spPr>
          <a:xfrm>
            <a:off x="1" y="1080000"/>
            <a:ext cx="9142413" cy="4367882"/>
          </a:xfrm>
        </p:spPr>
        <p:txBody>
          <a:bodyPr/>
          <a:lstStyle/>
          <a:p>
            <a:pPr marL="0" indent="0" eaLnBrk="1" hangingPunct="1">
              <a:lnSpc>
                <a:spcPct val="140000"/>
              </a:lnSpc>
              <a:spcBef>
                <a:spcPts val="500"/>
              </a:spcBef>
              <a:buFont typeface="Wingdings" panose="05000000000000000000"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solidFill>
                  <a:srgbClr val="7988B5"/>
                </a:solidFill>
              </a:rPr>
              <a:t>University research programme initiated in 1986 – projects include: </a:t>
            </a:r>
          </a:p>
          <a:p>
            <a:pPr marL="0" indent="0" eaLnBrk="1" hangingPunct="1">
              <a:lnSpc>
                <a:spcPct val="14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   Laboratory testing of model jacked pipes   </a:t>
            </a:r>
          </a:p>
          <a:p>
            <a:pPr marL="0" indent="0" eaLnBrk="1" hangingPunct="1">
              <a:lnSpc>
                <a:spcPct val="14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   Field testing of performance of pipes    </a:t>
            </a:r>
          </a:p>
          <a:p>
            <a:pPr marL="0" indent="0" eaLnBrk="1" hangingPunct="1">
              <a:lnSpc>
                <a:spcPct val="14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   Finite element analysis of concrete jacking pipes   </a:t>
            </a:r>
          </a:p>
          <a:p>
            <a:pPr marL="0" indent="0" eaLnBrk="1" hangingPunct="1">
              <a:lnSpc>
                <a:spcPct val="14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   Full scale testing of concrete pipes   </a:t>
            </a:r>
          </a:p>
          <a:p>
            <a:pPr marL="0" indent="0" eaLnBrk="1" hangingPunct="1">
              <a:lnSpc>
                <a:spcPct val="14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   Soil conditioning and lubrication materials   </a:t>
            </a:r>
          </a:p>
          <a:p>
            <a:pPr marL="0" indent="0" eaLnBrk="1" hangingPunct="1">
              <a:lnSpc>
                <a:spcPct val="14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   Field testing of soil conditioning and lubrication methods </a:t>
            </a:r>
          </a:p>
          <a:p>
            <a:pPr marL="0" indent="0" eaLnBrk="1" hangingPunct="1">
              <a:lnSpc>
                <a:spcPct val="14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   Slurry management and soil disaggregation</a:t>
            </a:r>
          </a:p>
          <a:p>
            <a:pPr marL="0" indent="0" eaLnBrk="1" hangingPunct="1">
              <a:lnSpc>
                <a:spcPct val="150000"/>
              </a:lnSpc>
              <a:spcBef>
                <a:spcPts val="500"/>
              </a:spcBef>
              <a:buFont typeface="Wingdings" panose="05000000000000000000"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2000" dirty="0" smtClean="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p:cNvSpPr>
            <a:spLocks noGrp="1" noChangeArrowheads="1"/>
          </p:cNvSpPr>
          <p:nvPr>
            <p:ph type="title" idx="4294967295"/>
          </p:nvPr>
        </p:nvSpPr>
        <p:spPr>
          <a:xfrm>
            <a:off x="0" y="0"/>
            <a:ext cx="9144000" cy="1217397"/>
          </a:xfrm>
        </p:spPr>
        <p:txBody>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t>PJA Publications and Design </a:t>
            </a:r>
            <a:r>
              <a:rPr lang="en-GB" dirty="0"/>
              <a:t>A</a:t>
            </a:r>
            <a:r>
              <a:rPr lang="en-GB" dirty="0" smtClean="0"/>
              <a:t>dvice</a:t>
            </a:r>
          </a:p>
        </p:txBody>
      </p:sp>
      <p:sp>
        <p:nvSpPr>
          <p:cNvPr id="62467" name="Rectangle 2"/>
          <p:cNvSpPr>
            <a:spLocks noGrp="1" noChangeArrowheads="1"/>
          </p:cNvSpPr>
          <p:nvPr>
            <p:ph type="body" idx="4294967295"/>
          </p:nvPr>
        </p:nvSpPr>
        <p:spPr>
          <a:xfrm>
            <a:off x="0" y="1080000"/>
            <a:ext cx="9144000" cy="4255347"/>
          </a:xfrm>
        </p:spPr>
        <p:txBody>
          <a:bodyPr/>
          <a:lstStyle/>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Introduction to pipe jacking </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Detailed design guide</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Videos and presentations</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Preferred pipe sizes</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Case studies</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Research</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Carbon calculator</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Contractors, pipe and other suppliers</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Safety guidance</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Downloadable from website</a:t>
            </a:r>
          </a:p>
        </p:txBody>
      </p:sp>
      <p:pic>
        <p:nvPicPr>
          <p:cNvPr id="62468"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09234" y="1080000"/>
            <a:ext cx="2803418" cy="396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Pipe Jacking</a:t>
            </a:r>
            <a:endParaRPr lang="en-GB" dirty="0"/>
          </a:p>
        </p:txBody>
      </p:sp>
      <p:pic>
        <p:nvPicPr>
          <p:cNvPr id="4"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51520" y="1403251"/>
            <a:ext cx="4185626" cy="3563050"/>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44008" y="1413427"/>
            <a:ext cx="4173859" cy="3553033"/>
          </a:xfrm>
        </p:spPr>
      </p:pic>
    </p:spTree>
    <p:extLst>
      <p:ext uri="{BB962C8B-B14F-4D97-AF65-F5344CB8AC3E}">
        <p14:creationId xmlns:p14="http://schemas.microsoft.com/office/powerpoint/2010/main" val="26545348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3601"/>
          <a:stretch/>
        </p:blipFill>
        <p:spPr bwMode="auto">
          <a:xfrm>
            <a:off x="731912" y="1259435"/>
            <a:ext cx="3048000" cy="1800000"/>
          </a:xfrm>
          <a:prstGeom prst="rect">
            <a:avLst/>
          </a:prstGeom>
          <a:noFill/>
          <a:ln w="12700" cmpd="sng">
            <a:solidFill>
              <a:srgbClr val="7988B5"/>
            </a:solidFill>
            <a:round/>
            <a:headEnd/>
            <a:tailEnd/>
          </a:ln>
          <a:extLst>
            <a:ext uri="{909E8E84-426E-40DD-AFC4-6F175D3DCCD1}">
              <a14:hiddenFill xmlns:a14="http://schemas.microsoft.com/office/drawing/2010/main">
                <a:solidFill>
                  <a:srgbClr val="FFFFFF"/>
                </a:solidFill>
              </a14:hiddenFill>
            </a:ext>
          </a:extLst>
        </p:spPr>
      </p:pic>
      <p:pic>
        <p:nvPicPr>
          <p:cNvPr id="64518"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b="17786"/>
          <a:stretch/>
        </p:blipFill>
        <p:spPr bwMode="auto">
          <a:xfrm>
            <a:off x="720000" y="3275459"/>
            <a:ext cx="3025775" cy="1800000"/>
          </a:xfrm>
          <a:prstGeom prst="rect">
            <a:avLst/>
          </a:prstGeom>
          <a:noFill/>
          <a:ln w="12700" cmpd="sng">
            <a:solidFill>
              <a:srgbClr val="7988B5"/>
            </a:solidFill>
            <a:round/>
            <a:headEnd/>
            <a:tailEnd/>
          </a:ln>
          <a:extLst>
            <a:ext uri="{909E8E84-426E-40DD-AFC4-6F175D3DCCD1}">
              <a14:hiddenFill xmlns:a14="http://schemas.microsoft.com/office/drawing/2010/main">
                <a:solidFill>
                  <a:srgbClr val="FFFFFF"/>
                </a:solidFill>
              </a14:hiddenFill>
            </a:ext>
          </a:extLst>
        </p:spPr>
      </p:pic>
      <p:sp>
        <p:nvSpPr>
          <p:cNvPr id="64514" name="Rectangle 1"/>
          <p:cNvSpPr>
            <a:spLocks noGrp="1" noChangeArrowheads="1"/>
          </p:cNvSpPr>
          <p:nvPr>
            <p:ph type="title" idx="4294967295"/>
          </p:nvPr>
        </p:nvSpPr>
        <p:spPr>
          <a:xfrm>
            <a:off x="0" y="0"/>
            <a:ext cx="9144000" cy="1217397"/>
          </a:xfrm>
        </p:spPr>
        <p:txBody>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t>Additional Applications</a:t>
            </a:r>
          </a:p>
        </p:txBody>
      </p:sp>
      <p:sp>
        <p:nvSpPr>
          <p:cNvPr id="64515" name="Rectangle 2"/>
          <p:cNvSpPr>
            <a:spLocks noGrp="1" noChangeArrowheads="1"/>
          </p:cNvSpPr>
          <p:nvPr>
            <p:ph type="body" idx="4294967295"/>
          </p:nvPr>
        </p:nvSpPr>
        <p:spPr>
          <a:xfrm>
            <a:off x="4139952" y="1485843"/>
            <a:ext cx="5004048" cy="1573592"/>
          </a:xfrm>
        </p:spPr>
        <p:txBody>
          <a:bodyPr lIns="0"/>
          <a:lstStyle/>
          <a:p>
            <a:pPr eaLnBrk="1" hangingPunct="1">
              <a:lnSpc>
                <a:spcPct val="100000"/>
              </a:lnSpc>
              <a:spcBef>
                <a:spcPts val="500"/>
              </a:spcBef>
              <a:buFont typeface="Wingdings" panose="05000000000000000000"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solidFill>
                  <a:srgbClr val="7988B5"/>
                </a:solidFill>
                <a:latin typeface="Avenir 85 Heavy"/>
                <a:cs typeface="Avenir 85 Heavy"/>
              </a:rPr>
              <a:t>Box Sections</a:t>
            </a:r>
          </a:p>
          <a:p>
            <a:pPr eaLnBrk="1" hangingPunct="1">
              <a:lnSpc>
                <a:spcPct val="10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ea typeface="Tahoma" panose="020B0604030504040204" pitchFamily="34" charset="0"/>
              </a:rPr>
              <a:t>Subways</a:t>
            </a:r>
          </a:p>
          <a:p>
            <a:pPr eaLnBrk="1" hangingPunct="1">
              <a:lnSpc>
                <a:spcPct val="10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ea typeface="Tahoma" panose="020B0604030504040204" pitchFamily="34" charset="0"/>
              </a:rPr>
              <a:t>Roadways</a:t>
            </a:r>
          </a:p>
          <a:p>
            <a:pPr eaLnBrk="1" hangingPunct="1">
              <a:lnSpc>
                <a:spcPct val="100000"/>
              </a:lnSpc>
              <a:buFont typeface="Wingdings" panose="05000000000000000000"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smtClean="0"/>
          </a:p>
        </p:txBody>
      </p:sp>
      <p:sp>
        <p:nvSpPr>
          <p:cNvPr id="64516" name="Rectangle 3"/>
          <p:cNvSpPr>
            <a:spLocks noChangeArrowheads="1"/>
          </p:cNvSpPr>
          <p:nvPr/>
        </p:nvSpPr>
        <p:spPr bwMode="auto">
          <a:xfrm>
            <a:off x="4139952" y="3491845"/>
            <a:ext cx="5004048" cy="136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800" rIns="720000" bIns="46800"/>
          <a:lstStyle>
            <a:lvl1pPr marL="339725" indent="-339725">
              <a:lnSpc>
                <a:spcPct val="69000"/>
              </a:lnSpc>
              <a:spcBef>
                <a:spcPts val="600"/>
              </a:spcBef>
              <a:buClr>
                <a:srgbClr val="000066"/>
              </a:buClr>
              <a:buSzPct val="75000"/>
              <a:buFont typeface="Wingdings" panose="05000000000000000000" pitchFamily="2" charset="2"/>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rgbClr val="808080"/>
                </a:solidFill>
                <a:latin typeface="Times New Roman" panose="02020603050405020304" pitchFamily="18" charset="0"/>
                <a:ea typeface="MS PGothic" panose="020B0600070205080204" pitchFamily="34" charset="-128"/>
                <a:cs typeface="Tahoma" panose="020B0604030504040204" pitchFamily="34" charset="0"/>
              </a:defRPr>
            </a:lvl1pPr>
            <a:lvl2pPr marL="739775" indent="-282575">
              <a:lnSpc>
                <a:spcPct val="69000"/>
              </a:lnSpc>
              <a:spcBef>
                <a:spcPts val="500"/>
              </a:spcBef>
              <a:buClr>
                <a:srgbClr val="000066"/>
              </a:buClr>
              <a:buSzPct val="75000"/>
              <a:buFont typeface="Wingdings" panose="05000000000000000000" pitchFamily="2" charset="2"/>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000">
                <a:solidFill>
                  <a:srgbClr val="808080"/>
                </a:solidFill>
                <a:latin typeface="Times New Roman" panose="02020603050405020304" pitchFamily="18" charset="0"/>
                <a:ea typeface="Tahoma" panose="020B0604030504040204" pitchFamily="34" charset="0"/>
                <a:cs typeface="Tahoma" panose="020B0604030504040204" pitchFamily="34" charset="0"/>
              </a:defRPr>
            </a:lvl2pPr>
            <a:lvl3pPr marL="1143000" indent="-228600">
              <a:lnSpc>
                <a:spcPct val="69000"/>
              </a:lnSpc>
              <a:spcBef>
                <a:spcPts val="450"/>
              </a:spcBef>
              <a:buClr>
                <a:srgbClr val="000066"/>
              </a:buClr>
              <a:buSzPct val="75000"/>
              <a:buFont typeface="Wingdings" panose="05000000000000000000" pitchFamily="2" charset="2"/>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rgbClr val="808080"/>
                </a:solidFill>
                <a:latin typeface="Times New Roman" panose="02020603050405020304" pitchFamily="18" charset="0"/>
                <a:ea typeface="Tahoma" panose="020B0604030504040204" pitchFamily="34" charset="0"/>
                <a:cs typeface="Tahoma" panose="020B0604030504040204" pitchFamily="34" charset="0"/>
              </a:defRPr>
            </a:lvl3pPr>
            <a:lvl4pPr marL="1600200" indent="-228600">
              <a:lnSpc>
                <a:spcPct val="69000"/>
              </a:lnSpc>
              <a:spcBef>
                <a:spcPts val="400"/>
              </a:spcBef>
              <a:buClr>
                <a:srgbClr val="000066"/>
              </a:buClr>
              <a:buSzPct val="75000"/>
              <a:buFont typeface="Wingdings" panose="05000000000000000000" pitchFamily="2" charset="2"/>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1600">
                <a:solidFill>
                  <a:srgbClr val="808080"/>
                </a:solidFill>
                <a:latin typeface="Times New Roman" panose="02020603050405020304" pitchFamily="18" charset="0"/>
                <a:ea typeface="Tahoma" panose="020B0604030504040204" pitchFamily="34" charset="0"/>
                <a:cs typeface="Tahoma" panose="020B0604030504040204" pitchFamily="34" charset="0"/>
              </a:defRPr>
            </a:lvl4pPr>
            <a:lvl5pPr marL="2057400" indent="-228600">
              <a:lnSpc>
                <a:spcPct val="69000"/>
              </a:lnSpc>
              <a:spcBef>
                <a:spcPts val="350"/>
              </a:spcBef>
              <a:buClr>
                <a:srgbClr val="000066"/>
              </a:buClr>
              <a:buSzPct val="75000"/>
              <a:buFont typeface="Wingdings" panose="05000000000000000000" pitchFamily="2" charset="2"/>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1400">
                <a:solidFill>
                  <a:srgbClr val="808080"/>
                </a:solidFill>
                <a:latin typeface="Times New Roman" panose="02020603050405020304" pitchFamily="18" charset="0"/>
                <a:ea typeface="Tahoma" panose="020B0604030504040204" pitchFamily="34" charset="0"/>
                <a:cs typeface="Tahoma" panose="020B0604030504040204" pitchFamily="34" charset="0"/>
              </a:defRPr>
            </a:lvl5pPr>
            <a:lvl6pPr marL="2514600" indent="-228600" defTabSz="449263" eaLnBrk="0" fontAlgn="base" hangingPunct="0">
              <a:lnSpc>
                <a:spcPct val="69000"/>
              </a:lnSpc>
              <a:spcBef>
                <a:spcPts val="350"/>
              </a:spcBef>
              <a:spcAft>
                <a:spcPct val="0"/>
              </a:spcAft>
              <a:buClr>
                <a:srgbClr val="000066"/>
              </a:buClr>
              <a:buSzPct val="75000"/>
              <a:buFont typeface="Wingdings" panose="05000000000000000000" pitchFamily="2" charset="2"/>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1400">
                <a:solidFill>
                  <a:srgbClr val="808080"/>
                </a:solidFill>
                <a:latin typeface="Times New Roman" panose="02020603050405020304" pitchFamily="18" charset="0"/>
                <a:ea typeface="Tahoma" panose="020B0604030504040204" pitchFamily="34" charset="0"/>
                <a:cs typeface="Tahoma" panose="020B0604030504040204" pitchFamily="34" charset="0"/>
              </a:defRPr>
            </a:lvl6pPr>
            <a:lvl7pPr marL="2971800" indent="-228600" defTabSz="449263" eaLnBrk="0" fontAlgn="base" hangingPunct="0">
              <a:lnSpc>
                <a:spcPct val="69000"/>
              </a:lnSpc>
              <a:spcBef>
                <a:spcPts val="350"/>
              </a:spcBef>
              <a:spcAft>
                <a:spcPct val="0"/>
              </a:spcAft>
              <a:buClr>
                <a:srgbClr val="000066"/>
              </a:buClr>
              <a:buSzPct val="75000"/>
              <a:buFont typeface="Wingdings" panose="05000000000000000000" pitchFamily="2" charset="2"/>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1400">
                <a:solidFill>
                  <a:srgbClr val="808080"/>
                </a:solidFill>
                <a:latin typeface="Times New Roman" panose="02020603050405020304" pitchFamily="18" charset="0"/>
                <a:ea typeface="Tahoma" panose="020B0604030504040204" pitchFamily="34" charset="0"/>
                <a:cs typeface="Tahoma" panose="020B0604030504040204" pitchFamily="34" charset="0"/>
              </a:defRPr>
            </a:lvl7pPr>
            <a:lvl8pPr marL="3429000" indent="-228600" defTabSz="449263" eaLnBrk="0" fontAlgn="base" hangingPunct="0">
              <a:lnSpc>
                <a:spcPct val="69000"/>
              </a:lnSpc>
              <a:spcBef>
                <a:spcPts val="350"/>
              </a:spcBef>
              <a:spcAft>
                <a:spcPct val="0"/>
              </a:spcAft>
              <a:buClr>
                <a:srgbClr val="000066"/>
              </a:buClr>
              <a:buSzPct val="75000"/>
              <a:buFont typeface="Wingdings" panose="05000000000000000000" pitchFamily="2" charset="2"/>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1400">
                <a:solidFill>
                  <a:srgbClr val="808080"/>
                </a:solidFill>
                <a:latin typeface="Times New Roman" panose="02020603050405020304" pitchFamily="18" charset="0"/>
                <a:ea typeface="Tahoma" panose="020B0604030504040204" pitchFamily="34" charset="0"/>
                <a:cs typeface="Tahoma" panose="020B0604030504040204" pitchFamily="34" charset="0"/>
              </a:defRPr>
            </a:lvl8pPr>
            <a:lvl9pPr marL="3886200" indent="-228600" defTabSz="449263" eaLnBrk="0" fontAlgn="base" hangingPunct="0">
              <a:lnSpc>
                <a:spcPct val="69000"/>
              </a:lnSpc>
              <a:spcBef>
                <a:spcPts val="350"/>
              </a:spcBef>
              <a:spcAft>
                <a:spcPct val="0"/>
              </a:spcAft>
              <a:buClr>
                <a:srgbClr val="000066"/>
              </a:buClr>
              <a:buSzPct val="75000"/>
              <a:buFont typeface="Wingdings" panose="05000000000000000000" pitchFamily="2" charset="2"/>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1400">
                <a:solidFill>
                  <a:srgbClr val="808080"/>
                </a:solidFill>
                <a:latin typeface="Times New Roman" panose="02020603050405020304" pitchFamily="18" charset="0"/>
                <a:ea typeface="Tahoma" panose="020B0604030504040204" pitchFamily="34" charset="0"/>
                <a:cs typeface="Tahoma" panose="020B0604030504040204" pitchFamily="34" charset="0"/>
              </a:defRPr>
            </a:lvl9pPr>
          </a:lstStyle>
          <a:p>
            <a:pPr eaLnBrk="1" hangingPunct="1">
              <a:lnSpc>
                <a:spcPct val="100000"/>
              </a:lnSpc>
              <a:spcBef>
                <a:spcPts val="500"/>
              </a:spcBef>
              <a:buFont typeface="Wingdings" panose="05000000000000000000" pitchFamily="2" charset="2"/>
              <a:buNone/>
            </a:pPr>
            <a:r>
              <a:rPr lang="en-GB" sz="2000" dirty="0">
                <a:solidFill>
                  <a:srgbClr val="7988B5"/>
                </a:solidFill>
                <a:latin typeface="Avenir 85 Heavy"/>
                <a:cs typeface="Avenir 85 Heavy"/>
              </a:rPr>
              <a:t>Other uses </a:t>
            </a:r>
          </a:p>
          <a:p>
            <a:pPr eaLnBrk="1" hangingPunct="1">
              <a:lnSpc>
                <a:spcPct val="100000"/>
              </a:lnSpc>
              <a:buClr>
                <a:srgbClr val="7988B5"/>
              </a:buClr>
              <a:buSzPct val="100000"/>
              <a:buFont typeface="Lucida Grande"/>
              <a:buChar char="•"/>
            </a:pPr>
            <a:r>
              <a:rPr lang="en-GB" sz="2000" dirty="0">
                <a:solidFill>
                  <a:srgbClr val="3F414E"/>
                </a:solidFill>
                <a:latin typeface="Avenir 45 Book"/>
                <a:ea typeface="MS PGothic" panose="020B0600070205080204" pitchFamily="34" charset="-128"/>
                <a:cs typeface="Avenir 45 Book"/>
              </a:rPr>
              <a:t> Jacked arches</a:t>
            </a:r>
          </a:p>
          <a:p>
            <a:pPr eaLnBrk="1" hangingPunct="1">
              <a:lnSpc>
                <a:spcPct val="100000"/>
              </a:lnSpc>
              <a:buClr>
                <a:srgbClr val="7988B5"/>
              </a:buClr>
              <a:buSzPct val="100000"/>
              <a:buFont typeface="Lucida Grande"/>
              <a:buChar char="•"/>
            </a:pPr>
            <a:r>
              <a:rPr lang="en-GB" sz="2000" dirty="0">
                <a:solidFill>
                  <a:srgbClr val="3F414E"/>
                </a:solidFill>
                <a:latin typeface="Avenir 45 Book"/>
                <a:ea typeface="MS PGothic" panose="020B0600070205080204" pitchFamily="34" charset="-128"/>
                <a:cs typeface="Avenir 45 Book"/>
              </a:rPr>
              <a:t> Bridge </a:t>
            </a:r>
            <a:r>
              <a:rPr lang="en-GB" sz="2000" dirty="0" smtClean="0">
                <a:solidFill>
                  <a:srgbClr val="3F414E"/>
                </a:solidFill>
                <a:latin typeface="Avenir 45 Book"/>
                <a:ea typeface="MS PGothic" panose="020B0600070205080204" pitchFamily="34" charset="-128"/>
                <a:cs typeface="Avenir 45 Book"/>
              </a:rPr>
              <a:t>slide foundations</a:t>
            </a:r>
            <a:endParaRPr lang="en-GB" sz="2000" dirty="0">
              <a:solidFill>
                <a:srgbClr val="3F414E"/>
              </a:solidFill>
              <a:latin typeface="Avenir 45 Book"/>
              <a:ea typeface="MS PGothic" panose="020B0600070205080204" pitchFamily="34" charset="-128"/>
              <a:cs typeface="Avenir 45 Book"/>
            </a:endParaRPr>
          </a:p>
          <a:p>
            <a:pPr eaLnBrk="1" hangingPunct="1">
              <a:lnSpc>
                <a:spcPct val="100000"/>
              </a:lnSpc>
              <a:spcBef>
                <a:spcPts val="500"/>
              </a:spcBef>
              <a:buFont typeface="Wingdings" panose="05000000000000000000" pitchFamily="2" charset="2"/>
              <a:buNone/>
            </a:pPr>
            <a:endParaRPr lang="en-GB" sz="2000" dirty="0">
              <a:solidFill>
                <a:srgbClr val="3F414E"/>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
          <p:cNvSpPr>
            <a:spLocks noGrp="1" noChangeArrowheads="1"/>
          </p:cNvSpPr>
          <p:nvPr>
            <p:ph type="title" idx="4294967295"/>
          </p:nvPr>
        </p:nvSpPr>
        <p:spPr>
          <a:xfrm>
            <a:off x="0" y="0"/>
            <a:ext cx="9144000" cy="1217397"/>
          </a:xfrm>
        </p:spPr>
        <p:txBody>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t>Summary</a:t>
            </a:r>
          </a:p>
        </p:txBody>
      </p:sp>
      <p:sp>
        <p:nvSpPr>
          <p:cNvPr id="66563" name="Rectangle 2"/>
          <p:cNvSpPr>
            <a:spLocks noGrp="1" noChangeArrowheads="1"/>
          </p:cNvSpPr>
          <p:nvPr>
            <p:ph type="body" idx="4294967295"/>
          </p:nvPr>
        </p:nvSpPr>
        <p:spPr>
          <a:xfrm>
            <a:off x="0" y="1080000"/>
            <a:ext cx="9144000" cy="4255347"/>
          </a:xfrm>
        </p:spPr>
        <p:txBody>
          <a:bodyPr/>
          <a:lstStyle/>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 Engineering integrity</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 Low capital costs </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 Low maintenance</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 Cost-effective</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 Safe installation</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 Environmental benefits</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 Reduced CO</a:t>
            </a:r>
            <a:r>
              <a:rPr lang="en-GB" sz="2000" baseline="-25000" dirty="0" smtClean="0"/>
              <a:t>2 </a:t>
            </a:r>
            <a:r>
              <a:rPr lang="en-GB" sz="2000" dirty="0" smtClean="0"/>
              <a:t>emissions</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 Extensively used</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 150mm to 2.4/3m diameters</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 Long drive lengths</a:t>
            </a:r>
          </a:p>
          <a:p>
            <a:pPr eaLnBrk="1" hangingPunct="1">
              <a:lnSpc>
                <a:spcPct val="10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 Straight or curved drives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0838" y="1198534"/>
            <a:ext cx="2311631" cy="190588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1198533"/>
            <a:ext cx="2311631" cy="190588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0838" y="3203452"/>
            <a:ext cx="2311631" cy="1905882"/>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5599" y="3203451"/>
            <a:ext cx="2311631" cy="1905882"/>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bwMode="auto">
          <a:xfrm>
            <a:off x="0" y="2063626"/>
            <a:ext cx="91440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60000" tIns="46800" rIns="360000" bIns="46800" numCol="1" anchor="ctr" anchorCtr="0" compatLnSpc="1">
            <a:prstTxWarp prst="textNoShape">
              <a:avLst/>
            </a:prstTxWarp>
          </a:bodyPr>
          <a:lstStyle>
            <a:lvl1pPr algn="l" defTabSz="449263" rtl="0" eaLnBrk="0" fontAlgn="base" hangingPunct="0">
              <a:lnSpc>
                <a:spcPct val="69000"/>
              </a:lnSpc>
              <a:spcBef>
                <a:spcPct val="0"/>
              </a:spcBef>
              <a:spcAft>
                <a:spcPct val="0"/>
              </a:spcAft>
              <a:buClr>
                <a:srgbClr val="000066"/>
              </a:buClr>
              <a:buSzPct val="100000"/>
              <a:buFont typeface="Times New Roman" panose="02020603050405020304" pitchFamily="18" charset="0"/>
              <a:defRPr sz="3600" b="0" i="0">
                <a:solidFill>
                  <a:srgbClr val="7988B5"/>
                </a:solidFill>
                <a:latin typeface="Avenir 85 Heavy"/>
                <a:ea typeface="MS PGothic" panose="020B0600070205080204" pitchFamily="34" charset="-128"/>
                <a:cs typeface="Avenir 85 Heavy"/>
              </a:defRPr>
            </a:lvl1pPr>
            <a:lvl2pPr algn="l" defTabSz="449263" rtl="0" eaLnBrk="0" fontAlgn="base" hangingPunct="0">
              <a:lnSpc>
                <a:spcPct val="69000"/>
              </a:lnSpc>
              <a:spcBef>
                <a:spcPct val="0"/>
              </a:spcBef>
              <a:spcAft>
                <a:spcPct val="0"/>
              </a:spcAft>
              <a:buClr>
                <a:srgbClr val="000066"/>
              </a:buClr>
              <a:buSzPct val="100000"/>
              <a:buFont typeface="Times New Roman" panose="02020603050405020304" pitchFamily="18" charset="0"/>
              <a:defRPr sz="3600">
                <a:solidFill>
                  <a:srgbClr val="000066"/>
                </a:solidFill>
                <a:latin typeface="Times New Roman" pitchFamily="16" charset="0"/>
                <a:ea typeface="MS PGothic" panose="020B0600070205080204" pitchFamily="34" charset="-128"/>
                <a:cs typeface="Tahoma" charset="0"/>
              </a:defRPr>
            </a:lvl2pPr>
            <a:lvl3pPr algn="l" defTabSz="449263" rtl="0" eaLnBrk="0" fontAlgn="base" hangingPunct="0">
              <a:lnSpc>
                <a:spcPct val="69000"/>
              </a:lnSpc>
              <a:spcBef>
                <a:spcPct val="0"/>
              </a:spcBef>
              <a:spcAft>
                <a:spcPct val="0"/>
              </a:spcAft>
              <a:buClr>
                <a:srgbClr val="000066"/>
              </a:buClr>
              <a:buSzPct val="100000"/>
              <a:buFont typeface="Times New Roman" panose="02020603050405020304" pitchFamily="18" charset="0"/>
              <a:defRPr sz="3600">
                <a:solidFill>
                  <a:srgbClr val="000066"/>
                </a:solidFill>
                <a:latin typeface="Times New Roman" pitchFamily="16" charset="0"/>
                <a:ea typeface="MS PGothic" panose="020B0600070205080204" pitchFamily="34" charset="-128"/>
                <a:cs typeface="Tahoma" charset="0"/>
              </a:defRPr>
            </a:lvl3pPr>
            <a:lvl4pPr algn="l" defTabSz="449263" rtl="0" eaLnBrk="0" fontAlgn="base" hangingPunct="0">
              <a:lnSpc>
                <a:spcPct val="69000"/>
              </a:lnSpc>
              <a:spcBef>
                <a:spcPct val="0"/>
              </a:spcBef>
              <a:spcAft>
                <a:spcPct val="0"/>
              </a:spcAft>
              <a:buClr>
                <a:srgbClr val="000066"/>
              </a:buClr>
              <a:buSzPct val="100000"/>
              <a:buFont typeface="Times New Roman" panose="02020603050405020304" pitchFamily="18" charset="0"/>
              <a:defRPr sz="3600">
                <a:solidFill>
                  <a:srgbClr val="000066"/>
                </a:solidFill>
                <a:latin typeface="Times New Roman" pitchFamily="16" charset="0"/>
                <a:ea typeface="MS PGothic" panose="020B0600070205080204" pitchFamily="34" charset="-128"/>
                <a:cs typeface="Tahoma" charset="0"/>
              </a:defRPr>
            </a:lvl4pPr>
            <a:lvl5pPr algn="l" defTabSz="449263" rtl="0" eaLnBrk="0" fontAlgn="base" hangingPunct="0">
              <a:lnSpc>
                <a:spcPct val="69000"/>
              </a:lnSpc>
              <a:spcBef>
                <a:spcPct val="0"/>
              </a:spcBef>
              <a:spcAft>
                <a:spcPct val="0"/>
              </a:spcAft>
              <a:buClr>
                <a:srgbClr val="000066"/>
              </a:buClr>
              <a:buSzPct val="100000"/>
              <a:buFont typeface="Times New Roman" panose="02020603050405020304" pitchFamily="18" charset="0"/>
              <a:defRPr sz="3600">
                <a:solidFill>
                  <a:srgbClr val="000066"/>
                </a:solidFill>
                <a:latin typeface="Times New Roman" pitchFamily="16" charset="0"/>
                <a:ea typeface="MS PGothic" panose="020B0600070205080204" pitchFamily="34" charset="-128"/>
                <a:cs typeface="Tahoma" charset="0"/>
              </a:defRPr>
            </a:lvl5pPr>
            <a:lvl6pPr marL="457200" algn="l" defTabSz="449263" rtl="0" fontAlgn="base">
              <a:lnSpc>
                <a:spcPct val="69000"/>
              </a:lnSpc>
              <a:spcBef>
                <a:spcPct val="0"/>
              </a:spcBef>
              <a:spcAft>
                <a:spcPct val="0"/>
              </a:spcAft>
              <a:buClr>
                <a:srgbClr val="000066"/>
              </a:buClr>
              <a:buSzPct val="100000"/>
              <a:buFont typeface="Times New Roman" pitchFamily="16" charset="0"/>
              <a:defRPr sz="3600">
                <a:solidFill>
                  <a:srgbClr val="000066"/>
                </a:solidFill>
                <a:latin typeface="Times New Roman" pitchFamily="16" charset="0"/>
                <a:cs typeface="Tahoma" charset="0"/>
              </a:defRPr>
            </a:lvl6pPr>
            <a:lvl7pPr marL="914400" algn="l" defTabSz="449263" rtl="0" fontAlgn="base">
              <a:lnSpc>
                <a:spcPct val="69000"/>
              </a:lnSpc>
              <a:spcBef>
                <a:spcPct val="0"/>
              </a:spcBef>
              <a:spcAft>
                <a:spcPct val="0"/>
              </a:spcAft>
              <a:buClr>
                <a:srgbClr val="000066"/>
              </a:buClr>
              <a:buSzPct val="100000"/>
              <a:buFont typeface="Times New Roman" pitchFamily="16" charset="0"/>
              <a:defRPr sz="3600">
                <a:solidFill>
                  <a:srgbClr val="000066"/>
                </a:solidFill>
                <a:latin typeface="Times New Roman" pitchFamily="16" charset="0"/>
                <a:cs typeface="Tahoma" charset="0"/>
              </a:defRPr>
            </a:lvl7pPr>
            <a:lvl8pPr marL="1371600" algn="l" defTabSz="449263" rtl="0" fontAlgn="base">
              <a:lnSpc>
                <a:spcPct val="69000"/>
              </a:lnSpc>
              <a:spcBef>
                <a:spcPct val="0"/>
              </a:spcBef>
              <a:spcAft>
                <a:spcPct val="0"/>
              </a:spcAft>
              <a:buClr>
                <a:srgbClr val="000066"/>
              </a:buClr>
              <a:buSzPct val="100000"/>
              <a:buFont typeface="Times New Roman" pitchFamily="16" charset="0"/>
              <a:defRPr sz="3600">
                <a:solidFill>
                  <a:srgbClr val="000066"/>
                </a:solidFill>
                <a:latin typeface="Times New Roman" pitchFamily="16" charset="0"/>
                <a:cs typeface="Tahoma" charset="0"/>
              </a:defRPr>
            </a:lvl8pPr>
            <a:lvl9pPr marL="1828800" algn="l" defTabSz="449263" rtl="0" fontAlgn="base">
              <a:lnSpc>
                <a:spcPct val="69000"/>
              </a:lnSpc>
              <a:spcBef>
                <a:spcPct val="0"/>
              </a:spcBef>
              <a:spcAft>
                <a:spcPct val="0"/>
              </a:spcAft>
              <a:buClr>
                <a:srgbClr val="000066"/>
              </a:buClr>
              <a:buSzPct val="100000"/>
              <a:buFont typeface="Times New Roman" pitchFamily="16" charset="0"/>
              <a:defRPr sz="3600">
                <a:solidFill>
                  <a:srgbClr val="000066"/>
                </a:solidFill>
                <a:latin typeface="Times New Roman" pitchFamily="16" charset="0"/>
                <a:cs typeface="Tahoma" charset="0"/>
              </a:defRPr>
            </a:lvl9pPr>
          </a:lstStyle>
          <a:p>
            <a:pPr algn="ctr" eaLnBrk="1" hangingPunct="1">
              <a:lnSpc>
                <a:spcPct val="100000"/>
              </a:lnSpc>
              <a:buClr>
                <a:srgbClr val="FFFFFF"/>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dirty="0" err="1" smtClean="0">
                <a:solidFill>
                  <a:srgbClr val="FFFFFF"/>
                </a:solidFill>
              </a:rPr>
              <a:t>www.pipejacking.org</a:t>
            </a:r>
            <a:endParaRPr lang="en-GB" sz="3200" dirty="0" smtClean="0">
              <a:solidFill>
                <a:srgbClr val="FFFFFF"/>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idx="4294967295"/>
          </p:nvPr>
        </p:nvSpPr>
        <p:spPr>
          <a:xfrm>
            <a:off x="0" y="0"/>
            <a:ext cx="9144000" cy="1217397"/>
          </a:xfrm>
        </p:spPr>
        <p:txBody>
          <a:bodyPr/>
          <a:lstStyle/>
          <a:p>
            <a:pPr algn="ct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err="1" smtClean="0"/>
              <a:t>Microtunnelling</a:t>
            </a:r>
            <a:endParaRPr lang="en-GB" dirty="0" smtClean="0"/>
          </a:p>
        </p:txBody>
      </p:sp>
      <p:pic>
        <p:nvPicPr>
          <p:cNvPr id="15364"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78739" y="2411363"/>
            <a:ext cx="4610298" cy="2711940"/>
          </a:xfrm>
          <a:prstGeom prst="rect">
            <a:avLst/>
          </a:prstGeom>
          <a:noFill/>
          <a:ln w="12700" cmpd="sng">
            <a:solidFill>
              <a:srgbClr val="7988B5"/>
            </a:solidFill>
            <a:round/>
            <a:headEnd/>
            <a:tailEnd/>
          </a:ln>
          <a:extLst>
            <a:ext uri="{909E8E84-426E-40DD-AFC4-6F175D3DCCD1}">
              <a14:hiddenFill xmlns:a14="http://schemas.microsoft.com/office/drawing/2010/main">
                <a:solidFill>
                  <a:srgbClr val="FFFFFF"/>
                </a:solidFill>
              </a14:hiddenFill>
            </a:ext>
          </a:extLst>
        </p:spPr>
      </p:pic>
      <p:pic>
        <p:nvPicPr>
          <p:cNvPr id="15362" name="Picture 1"/>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40815" y="1260000"/>
            <a:ext cx="4277038" cy="2303491"/>
          </a:xfrm>
          <a:prstGeom prst="rect">
            <a:avLst/>
          </a:prstGeom>
          <a:noFill/>
          <a:ln w="12700" cmpd="sng">
            <a:solidFill>
              <a:srgbClr val="7988B5"/>
            </a:solidFill>
            <a:round/>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280" y="1160790"/>
            <a:ext cx="6206223" cy="4374387"/>
          </a:xfrm>
          <a:prstGeom prst="rect">
            <a:avLst/>
          </a:prstGeom>
        </p:spPr>
      </p:pic>
      <p:sp>
        <p:nvSpPr>
          <p:cNvPr id="7171" name="Title 2"/>
          <p:cNvSpPr>
            <a:spLocks noGrp="1"/>
          </p:cNvSpPr>
          <p:nvPr>
            <p:ph type="title"/>
          </p:nvPr>
        </p:nvSpPr>
        <p:spPr/>
        <p:txBody>
          <a:bodyPr/>
          <a:lstStyle/>
          <a:p>
            <a:r>
              <a:rPr lang="en-GB" dirty="0" smtClean="0"/>
              <a:t>Pipe Jacking - General Arrangement</a:t>
            </a:r>
          </a:p>
        </p:txBody>
      </p:sp>
      <p:sp>
        <p:nvSpPr>
          <p:cNvPr id="3077" name="Rectangle 5"/>
          <p:cNvSpPr>
            <a:spLocks noGrp="1" noChangeArrowheads="1"/>
          </p:cNvSpPr>
          <p:nvPr>
            <p:ph idx="1"/>
          </p:nvPr>
        </p:nvSpPr>
        <p:spPr>
          <a:xfrm>
            <a:off x="0" y="1170000"/>
            <a:ext cx="9144000" cy="3185579"/>
          </a:xfrm>
        </p:spPr>
        <p:txBody>
          <a:bodyPr tIns="0"/>
          <a:lstStyle/>
          <a:p>
            <a:pPr>
              <a:buFont typeface="Wingdings" panose="05000000000000000000" pitchFamily="2" charset="2"/>
              <a:buNone/>
            </a:pPr>
            <a:r>
              <a:rPr lang="en-IE" dirty="0" smtClean="0"/>
              <a:t>Pipe Jacking is an integrated system linking:</a:t>
            </a:r>
          </a:p>
          <a:p>
            <a:pPr marL="0" indent="0">
              <a:buNone/>
            </a:pPr>
            <a:endParaRPr lang="en-IE" sz="1800" dirty="0" smtClean="0"/>
          </a:p>
          <a:p>
            <a:pPr>
              <a:lnSpc>
                <a:spcPct val="100000"/>
              </a:lnSpc>
              <a:buFont typeface="Arial" panose="020B0604020202020204" pitchFamily="34" charset="0"/>
              <a:buChar char="•"/>
            </a:pPr>
            <a:r>
              <a:rPr lang="en-IE" dirty="0" smtClean="0"/>
              <a:t>soils </a:t>
            </a:r>
          </a:p>
          <a:p>
            <a:pPr>
              <a:lnSpc>
                <a:spcPct val="100000"/>
              </a:lnSpc>
              <a:buFont typeface="Arial" panose="020B0604020202020204" pitchFamily="34" charset="0"/>
              <a:buChar char="•"/>
            </a:pPr>
            <a:r>
              <a:rPr lang="en-IE" dirty="0" smtClean="0"/>
              <a:t>jacking shafts</a:t>
            </a:r>
          </a:p>
          <a:p>
            <a:pPr>
              <a:lnSpc>
                <a:spcPct val="100000"/>
              </a:lnSpc>
              <a:buFont typeface="Arial" panose="020B0604020202020204" pitchFamily="34" charset="0"/>
              <a:buChar char="•"/>
            </a:pPr>
            <a:r>
              <a:rPr lang="en-IE" dirty="0" smtClean="0"/>
              <a:t>pipes</a:t>
            </a:r>
          </a:p>
          <a:p>
            <a:pPr>
              <a:lnSpc>
                <a:spcPct val="100000"/>
              </a:lnSpc>
              <a:buFont typeface="Arial" panose="020B0604020202020204" pitchFamily="34" charset="0"/>
              <a:buChar char="•"/>
            </a:pPr>
            <a:r>
              <a:rPr lang="en-IE" dirty="0" smtClean="0"/>
              <a:t>shields</a:t>
            </a:r>
          </a:p>
          <a:p>
            <a:pPr>
              <a:lnSpc>
                <a:spcPct val="100000"/>
              </a:lnSpc>
              <a:buFont typeface="Arial" panose="020B0604020202020204" pitchFamily="34" charset="0"/>
              <a:buChar char="•"/>
            </a:pPr>
            <a:r>
              <a:rPr lang="en-IE" dirty="0" smtClean="0"/>
              <a:t>jacking loads</a:t>
            </a:r>
          </a:p>
          <a:p>
            <a:pPr>
              <a:lnSpc>
                <a:spcPct val="100000"/>
              </a:lnSpc>
              <a:buFont typeface="Arial" panose="020B0604020202020204" pitchFamily="34" charset="0"/>
              <a:buChar char="•"/>
            </a:pPr>
            <a:r>
              <a:rPr lang="en-IE" dirty="0" smtClean="0"/>
              <a:t>engineering</a:t>
            </a:r>
          </a:p>
          <a:p>
            <a:pPr algn="ctr">
              <a:buFont typeface="Wingdings" panose="05000000000000000000" pitchFamily="2" charset="2"/>
              <a:buNone/>
            </a:pPr>
            <a:endParaRPr lang="en-GB" sz="20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077">
                                            <p:txEl>
                                              <p:pRg st="0" end="0"/>
                                            </p:txEl>
                                          </p:spTgt>
                                        </p:tgtEl>
                                        <p:attrNameLst>
                                          <p:attrName>style.visibility</p:attrName>
                                        </p:attrNameLst>
                                      </p:cBhvr>
                                      <p:to>
                                        <p:strVal val="visible"/>
                                      </p:to>
                                    </p:set>
                                    <p:animEffect transition="in" filter="wipe(up)">
                                      <p:cBhvr>
                                        <p:cTn id="7" dur="500"/>
                                        <p:tgtEl>
                                          <p:spTgt spid="3077">
                                            <p:txEl>
                                              <p:pRg st="0" end="0"/>
                                            </p:txEl>
                                          </p:spTgt>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077">
                                            <p:txEl>
                                              <p:pRg st="2" end="2"/>
                                            </p:txEl>
                                          </p:spTgt>
                                        </p:tgtEl>
                                        <p:attrNameLst>
                                          <p:attrName>style.visibility</p:attrName>
                                        </p:attrNameLst>
                                      </p:cBhvr>
                                      <p:to>
                                        <p:strVal val="visible"/>
                                      </p:to>
                                    </p:set>
                                    <p:animEffect transition="in" filter="wipe(up)">
                                      <p:cBhvr>
                                        <p:cTn id="11" dur="500"/>
                                        <p:tgtEl>
                                          <p:spTgt spid="3077">
                                            <p:txEl>
                                              <p:pRg st="2" end="2"/>
                                            </p:txEl>
                                          </p:spTgt>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077">
                                            <p:txEl>
                                              <p:pRg st="3" end="3"/>
                                            </p:txEl>
                                          </p:spTgt>
                                        </p:tgtEl>
                                        <p:attrNameLst>
                                          <p:attrName>style.visibility</p:attrName>
                                        </p:attrNameLst>
                                      </p:cBhvr>
                                      <p:to>
                                        <p:strVal val="visible"/>
                                      </p:to>
                                    </p:set>
                                    <p:animEffect transition="in" filter="wipe(up)">
                                      <p:cBhvr>
                                        <p:cTn id="15" dur="500"/>
                                        <p:tgtEl>
                                          <p:spTgt spid="3077">
                                            <p:txEl>
                                              <p:pRg st="3" end="3"/>
                                            </p:txEl>
                                          </p:spTgt>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077">
                                            <p:txEl>
                                              <p:pRg st="4" end="4"/>
                                            </p:txEl>
                                          </p:spTgt>
                                        </p:tgtEl>
                                        <p:attrNameLst>
                                          <p:attrName>style.visibility</p:attrName>
                                        </p:attrNameLst>
                                      </p:cBhvr>
                                      <p:to>
                                        <p:strVal val="visible"/>
                                      </p:to>
                                    </p:set>
                                    <p:animEffect transition="in" filter="wipe(up)">
                                      <p:cBhvr>
                                        <p:cTn id="19" dur="500"/>
                                        <p:tgtEl>
                                          <p:spTgt spid="3077">
                                            <p:txEl>
                                              <p:pRg st="4" end="4"/>
                                            </p:txEl>
                                          </p:spTgt>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077">
                                            <p:txEl>
                                              <p:pRg st="5" end="5"/>
                                            </p:txEl>
                                          </p:spTgt>
                                        </p:tgtEl>
                                        <p:attrNameLst>
                                          <p:attrName>style.visibility</p:attrName>
                                        </p:attrNameLst>
                                      </p:cBhvr>
                                      <p:to>
                                        <p:strVal val="visible"/>
                                      </p:to>
                                    </p:set>
                                    <p:animEffect transition="in" filter="wipe(up)">
                                      <p:cBhvr>
                                        <p:cTn id="23" dur="500"/>
                                        <p:tgtEl>
                                          <p:spTgt spid="3077">
                                            <p:txEl>
                                              <p:pRg st="5" end="5"/>
                                            </p:txEl>
                                          </p:spTgt>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3077">
                                            <p:txEl>
                                              <p:pRg st="6" end="6"/>
                                            </p:txEl>
                                          </p:spTgt>
                                        </p:tgtEl>
                                        <p:attrNameLst>
                                          <p:attrName>style.visibility</p:attrName>
                                        </p:attrNameLst>
                                      </p:cBhvr>
                                      <p:to>
                                        <p:strVal val="visible"/>
                                      </p:to>
                                    </p:set>
                                    <p:animEffect transition="in" filter="wipe(up)">
                                      <p:cBhvr>
                                        <p:cTn id="27" dur="500"/>
                                        <p:tgtEl>
                                          <p:spTgt spid="3077">
                                            <p:txEl>
                                              <p:pRg st="6" end="6"/>
                                            </p:txEl>
                                          </p:spTgt>
                                        </p:tgtEl>
                                      </p:cBhvr>
                                    </p:animEffect>
                                  </p:childTnLst>
                                </p:cTn>
                              </p:par>
                            </p:childTnLst>
                          </p:cTn>
                        </p:par>
                        <p:par>
                          <p:cTn id="28" fill="hold" nodeType="afterGroup">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3077">
                                            <p:txEl>
                                              <p:pRg st="7" end="7"/>
                                            </p:txEl>
                                          </p:spTgt>
                                        </p:tgtEl>
                                        <p:attrNameLst>
                                          <p:attrName>style.visibility</p:attrName>
                                        </p:attrNameLst>
                                      </p:cBhvr>
                                      <p:to>
                                        <p:strVal val="visible"/>
                                      </p:to>
                                    </p:set>
                                    <p:animEffect transition="in" filter="wipe(up)">
                                      <p:cBhvr>
                                        <p:cTn id="31" dur="500"/>
                                        <p:tgtEl>
                                          <p:spTgt spid="307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build="p" bldLvl="2" autoUpdateAnimBg="0"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4294967295"/>
          </p:nvPr>
        </p:nvSpPr>
        <p:spPr>
          <a:xfrm>
            <a:off x="0" y="1080000"/>
            <a:ext cx="9144000" cy="4511898"/>
          </a:xfrm>
        </p:spPr>
        <p:txBody>
          <a:bodyPr/>
          <a:lstStyle/>
          <a:p>
            <a:pPr eaLnBrk="1" hangingPunct="1">
              <a:lnSpc>
                <a:spcPct val="100000"/>
              </a:lnSpc>
              <a:spcBef>
                <a:spcPts val="500"/>
              </a:spcBef>
              <a:buFont typeface="Wingdings" panose="05000000000000000000"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solidFill>
                  <a:srgbClr val="7988B5"/>
                </a:solidFill>
              </a:rPr>
              <a:t>Machines are available for pipe jacking in most ground conditions </a:t>
            </a:r>
          </a:p>
          <a:p>
            <a:pPr eaLnBrk="1" hangingPunct="1">
              <a:lnSpc>
                <a:spcPct val="100000"/>
              </a:lnSpc>
              <a:spcBef>
                <a:spcPts val="500"/>
              </a:spcBef>
              <a:buFont typeface="Wingdings" panose="05000000000000000000"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2000" dirty="0" smtClean="0"/>
          </a:p>
          <a:p>
            <a:pPr lvl="1" eaLnBrk="1" hangingPunct="1">
              <a:lnSpc>
                <a:spcPct val="100000"/>
              </a:lnSpc>
              <a:buFont typeface="Wingdings" panose="05000000000000000000"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smtClean="0">
              <a:ea typeface="Tahoma" panose="020B0604030504040204" pitchFamily="34" charset="0"/>
            </a:endParaRPr>
          </a:p>
        </p:txBody>
      </p:sp>
      <p:pic>
        <p:nvPicPr>
          <p:cNvPr id="2" name="Picture 1" descr="Jerry CAD drawings-1.jpg"/>
          <p:cNvPicPr>
            <a:picLocks noChangeAspect="1"/>
          </p:cNvPicPr>
          <p:nvPr/>
        </p:nvPicPr>
        <p:blipFill rotWithShape="1">
          <a:blip r:embed="rId3" cstate="print">
            <a:extLst>
              <a:ext uri="{28A0092B-C50C-407E-A947-70E740481C1C}">
                <a14:useLocalDpi xmlns:a14="http://schemas.microsoft.com/office/drawing/2010/main" val="0"/>
              </a:ext>
            </a:extLst>
          </a:blip>
          <a:srcRect l="24145" t="697" r="-9338" b="-9081"/>
          <a:stretch/>
        </p:blipFill>
        <p:spPr>
          <a:xfrm flipH="1">
            <a:off x="356970" y="1475259"/>
            <a:ext cx="2979353" cy="2183808"/>
          </a:xfrm>
          <a:prstGeom prst="ellipse">
            <a:avLst/>
          </a:prstGeom>
          <a:ln>
            <a:noFill/>
          </a:ln>
          <a:effectLst>
            <a:softEdge rad="112500"/>
          </a:effectLst>
        </p:spPr>
      </p:pic>
      <p:pic>
        <p:nvPicPr>
          <p:cNvPr id="3" name="Picture 2" descr="Open Face cutter boom HR 2.jpg"/>
          <p:cNvPicPr>
            <a:picLocks noChangeAspect="1"/>
          </p:cNvPicPr>
          <p:nvPr/>
        </p:nvPicPr>
        <p:blipFill rotWithShape="1">
          <a:blip r:embed="rId4" cstate="print">
            <a:extLst>
              <a:ext uri="{28A0092B-C50C-407E-A947-70E740481C1C}">
                <a14:useLocalDpi xmlns:a14="http://schemas.microsoft.com/office/drawing/2010/main" val="0"/>
              </a:ext>
            </a:extLst>
          </a:blip>
          <a:srcRect l="-8548" t="-8820" r="29653" b="-4859"/>
          <a:stretch/>
        </p:blipFill>
        <p:spPr>
          <a:xfrm>
            <a:off x="3491880" y="1557408"/>
            <a:ext cx="2162432" cy="2074276"/>
          </a:xfrm>
          <a:prstGeom prst="ellipse">
            <a:avLst/>
          </a:prstGeom>
          <a:ln>
            <a:noFill/>
          </a:ln>
          <a:effectLst>
            <a:softEdge rad="112500"/>
          </a:effectLst>
        </p:spPr>
      </p:pic>
      <p:pic>
        <p:nvPicPr>
          <p:cNvPr id="4" name="Picture 3" descr="Jerry CAD drawings-3.jpg"/>
          <p:cNvPicPr>
            <a:picLocks noChangeAspect="1"/>
          </p:cNvPicPr>
          <p:nvPr/>
        </p:nvPicPr>
        <p:blipFill rotWithShape="1">
          <a:blip r:embed="rId5" cstate="print">
            <a:extLst>
              <a:ext uri="{28A0092B-C50C-407E-A947-70E740481C1C}">
                <a14:useLocalDpi xmlns:a14="http://schemas.microsoft.com/office/drawing/2010/main" val="0"/>
              </a:ext>
            </a:extLst>
          </a:blip>
          <a:srcRect l="-9068" t="-3509" r="40777" b="-12343"/>
          <a:stretch/>
        </p:blipFill>
        <p:spPr>
          <a:xfrm>
            <a:off x="5876324" y="1550562"/>
            <a:ext cx="2107515" cy="2156425"/>
          </a:xfrm>
          <a:prstGeom prst="ellipse">
            <a:avLst/>
          </a:prstGeom>
          <a:ln>
            <a:noFill/>
          </a:ln>
          <a:effectLst>
            <a:softEdge rad="112500"/>
          </a:effectLst>
        </p:spPr>
      </p:pic>
      <p:pic>
        <p:nvPicPr>
          <p:cNvPr id="5" name="Picture 4" descr="Jerry CAD drawings-2.jpg"/>
          <p:cNvPicPr>
            <a:picLocks noChangeAspect="1"/>
          </p:cNvPicPr>
          <p:nvPr/>
        </p:nvPicPr>
        <p:blipFill rotWithShape="1">
          <a:blip r:embed="rId6" cstate="print">
            <a:extLst>
              <a:ext uri="{28A0092B-C50C-407E-A947-70E740481C1C}">
                <a14:useLocalDpi xmlns:a14="http://schemas.microsoft.com/office/drawing/2010/main" val="0"/>
              </a:ext>
            </a:extLst>
          </a:blip>
          <a:srcRect l="-6668" t="12606" r="57915" b="1681"/>
          <a:stretch/>
        </p:blipFill>
        <p:spPr>
          <a:xfrm>
            <a:off x="1835696" y="3118176"/>
            <a:ext cx="2376264" cy="2181968"/>
          </a:xfrm>
          <a:prstGeom prst="ellipse">
            <a:avLst/>
          </a:prstGeom>
          <a:ln>
            <a:noFill/>
          </a:ln>
          <a:effectLst>
            <a:softEdge rad="112500"/>
          </a:effectLst>
        </p:spPr>
      </p:pic>
      <p:pic>
        <p:nvPicPr>
          <p:cNvPr id="6" name="Picture 5" descr="PJ 3.jpg"/>
          <p:cNvPicPr>
            <a:picLocks noChangeAspect="1"/>
          </p:cNvPicPr>
          <p:nvPr/>
        </p:nvPicPr>
        <p:blipFill rotWithShape="1">
          <a:blip r:embed="rId7" cstate="print">
            <a:extLst>
              <a:ext uri="{28A0092B-C50C-407E-A947-70E740481C1C}">
                <a14:useLocalDpi xmlns:a14="http://schemas.microsoft.com/office/drawing/2010/main" val="0"/>
              </a:ext>
            </a:extLst>
          </a:blip>
          <a:srcRect l="9877" t="21524" r="34153" b="9305"/>
          <a:stretch/>
        </p:blipFill>
        <p:spPr>
          <a:xfrm>
            <a:off x="4427984" y="3078265"/>
            <a:ext cx="2450756" cy="2265958"/>
          </a:xfrm>
          <a:prstGeom prst="ellipse">
            <a:avLst/>
          </a:prstGeom>
          <a:ln>
            <a:noFill/>
          </a:ln>
          <a:effectLst>
            <a:softEdge rad="112500"/>
          </a:effectLst>
        </p:spPr>
      </p:pic>
      <p:sp>
        <p:nvSpPr>
          <p:cNvPr id="33800" name="Rectangle 1"/>
          <p:cNvSpPr>
            <a:spLocks noGrp="1" noChangeArrowheads="1"/>
          </p:cNvSpPr>
          <p:nvPr>
            <p:ph type="title" idx="4294967295"/>
          </p:nvPr>
        </p:nvSpPr>
        <p:spPr>
          <a:xfrm>
            <a:off x="0" y="0"/>
            <a:ext cx="9144000" cy="1217397"/>
          </a:xfrm>
        </p:spPr>
        <p:txBody>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t>Machine Technology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descr="Jerry CAD drawings-1.jpg"/>
          <p:cNvPicPr>
            <a:picLocks noChangeAspect="1"/>
          </p:cNvPicPr>
          <p:nvPr/>
        </p:nvPicPr>
        <p:blipFill>
          <a:blip r:embed="rId3" cstate="print">
            <a:extLst>
              <a:ext uri="{28A0092B-C50C-407E-A947-70E740481C1C}">
                <a14:useLocalDpi xmlns:a14="http://schemas.microsoft.com/office/drawing/2010/main" val="0"/>
              </a:ext>
            </a:extLst>
          </a:blip>
          <a:srcRect t="2046" r="17886" b="1701"/>
          <a:stretch>
            <a:fillRect/>
          </a:stretch>
        </p:blipFill>
        <p:spPr bwMode="auto">
          <a:xfrm>
            <a:off x="3132138" y="1403251"/>
            <a:ext cx="6011862" cy="406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2"/>
          <p:cNvSpPr>
            <a:spLocks noGrp="1" noChangeArrowheads="1"/>
          </p:cNvSpPr>
          <p:nvPr>
            <p:ph type="body" idx="4294967295"/>
          </p:nvPr>
        </p:nvSpPr>
        <p:spPr>
          <a:xfrm>
            <a:off x="0" y="1080000"/>
            <a:ext cx="9144000" cy="4255347"/>
          </a:xfrm>
        </p:spPr>
        <p:txBody>
          <a:bodyPr/>
          <a:lstStyle/>
          <a:p>
            <a:pPr eaLnBrk="1" hangingPunct="1">
              <a:lnSpc>
                <a:spcPct val="100000"/>
              </a:lnSpc>
              <a:spcBef>
                <a:spcPts val="500"/>
              </a:spcBef>
              <a:buFont typeface="Wingdings" panose="05000000000000000000"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solidFill>
                  <a:srgbClr val="7988B5"/>
                </a:solidFill>
              </a:rPr>
              <a:t>Machines are available for pipe jacking in most ground conditions </a:t>
            </a:r>
          </a:p>
          <a:p>
            <a:pPr eaLnBrk="1" hangingPunct="1">
              <a:lnSpc>
                <a:spcPct val="100000"/>
              </a:lnSpc>
              <a:spcBef>
                <a:spcPts val="500"/>
              </a:spcBef>
              <a:buFont typeface="Wingdings" panose="05000000000000000000"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2000" dirty="0" smtClean="0"/>
          </a:p>
          <a:p>
            <a:pPr marL="0" lvl="1" indent="-279400" eaLnBrk="1" hangingPunct="1">
              <a:lnSpc>
                <a:spcPct val="10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err="1" smtClean="0">
                <a:ea typeface="Tahoma" panose="020B0604030504040204" pitchFamily="34" charset="0"/>
              </a:rPr>
              <a:t>Backacters</a:t>
            </a:r>
            <a:endParaRPr lang="en-GB" dirty="0" smtClean="0">
              <a:ea typeface="Tahoma" panose="020B0604030504040204" pitchFamily="34" charset="0"/>
            </a:endParaRPr>
          </a:p>
        </p:txBody>
      </p:sp>
      <p:sp>
        <p:nvSpPr>
          <p:cNvPr id="35844" name="Rectangle 1"/>
          <p:cNvSpPr>
            <a:spLocks noGrp="1" noChangeArrowheads="1"/>
          </p:cNvSpPr>
          <p:nvPr>
            <p:ph type="title" idx="4294967295"/>
          </p:nvPr>
        </p:nvSpPr>
        <p:spPr>
          <a:xfrm>
            <a:off x="0" y="0"/>
            <a:ext cx="9144000" cy="1217397"/>
          </a:xfrm>
        </p:spPr>
        <p:txBody>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t>Machine Technology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4294967295"/>
          </p:nvPr>
        </p:nvSpPr>
        <p:spPr>
          <a:xfrm>
            <a:off x="0" y="1080000"/>
            <a:ext cx="9144000" cy="4255347"/>
          </a:xfrm>
        </p:spPr>
        <p:txBody>
          <a:bodyPr/>
          <a:lstStyle/>
          <a:p>
            <a:pPr eaLnBrk="1" hangingPunct="1">
              <a:lnSpc>
                <a:spcPct val="100000"/>
              </a:lnSpc>
              <a:spcBef>
                <a:spcPts val="500"/>
              </a:spcBef>
              <a:buFont typeface="Wingdings" panose="05000000000000000000"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solidFill>
                  <a:srgbClr val="7988B5"/>
                </a:solidFill>
              </a:rPr>
              <a:t>Machines are available for pipe jacking in most ground conditions </a:t>
            </a:r>
          </a:p>
          <a:p>
            <a:pPr eaLnBrk="1" hangingPunct="1">
              <a:lnSpc>
                <a:spcPct val="100000"/>
              </a:lnSpc>
              <a:spcBef>
                <a:spcPts val="500"/>
              </a:spcBef>
              <a:buFont typeface="Wingdings" panose="05000000000000000000"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2000" dirty="0" smtClean="0"/>
          </a:p>
          <a:p>
            <a:pPr marL="0" lvl="1" eaLnBrk="1" hangingPunct="1">
              <a:lnSpc>
                <a:spcPct val="10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err="1" smtClean="0">
                <a:ea typeface="Tahoma" panose="020B0604030504040204" pitchFamily="34" charset="0"/>
              </a:rPr>
              <a:t>Backacters</a:t>
            </a:r>
            <a:endParaRPr lang="en-GB" dirty="0" smtClean="0">
              <a:ea typeface="Tahoma" panose="020B0604030504040204" pitchFamily="34" charset="0"/>
            </a:endParaRPr>
          </a:p>
          <a:p>
            <a:pPr marL="0" lvl="1" eaLnBrk="1" hangingPunct="1">
              <a:lnSpc>
                <a:spcPct val="10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ea typeface="Tahoma" panose="020B0604030504040204" pitchFamily="34" charset="0"/>
              </a:rPr>
              <a:t>Open face cutter booms</a:t>
            </a:r>
          </a:p>
        </p:txBody>
      </p:sp>
      <p:pic>
        <p:nvPicPr>
          <p:cNvPr id="37891" name="Picture 1" descr="Open Face cutter boom HR 2.jpg"/>
          <p:cNvPicPr>
            <a:picLocks noChangeAspect="1"/>
          </p:cNvPicPr>
          <p:nvPr/>
        </p:nvPicPr>
        <p:blipFill>
          <a:blip r:embed="rId3">
            <a:extLst>
              <a:ext uri="{28A0092B-C50C-407E-A947-70E740481C1C}">
                <a14:useLocalDpi xmlns:a14="http://schemas.microsoft.com/office/drawing/2010/main" val="0"/>
              </a:ext>
            </a:extLst>
          </a:blip>
          <a:srcRect r="17867"/>
          <a:stretch>
            <a:fillRect/>
          </a:stretch>
        </p:blipFill>
        <p:spPr bwMode="auto">
          <a:xfrm>
            <a:off x="4643438" y="1910791"/>
            <a:ext cx="4500562" cy="365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2"/>
          <p:cNvSpPr>
            <a:spLocks noGrp="1" noChangeArrowheads="1"/>
          </p:cNvSpPr>
          <p:nvPr>
            <p:ph type="title" idx="4294967295"/>
          </p:nvPr>
        </p:nvSpPr>
        <p:spPr>
          <a:xfrm>
            <a:off x="0" y="0"/>
            <a:ext cx="9144000" cy="1217397"/>
          </a:xfrm>
        </p:spPr>
        <p:txBody>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t>Machine Technology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Jerry CAD drawings-3.jpg"/>
          <p:cNvPicPr>
            <a:picLocks noChangeAspect="1"/>
          </p:cNvPicPr>
          <p:nvPr/>
        </p:nvPicPr>
        <p:blipFill>
          <a:blip r:embed="rId3">
            <a:extLst>
              <a:ext uri="{28A0092B-C50C-407E-A947-70E740481C1C}">
                <a14:useLocalDpi xmlns:a14="http://schemas.microsoft.com/office/drawing/2010/main" val="0"/>
              </a:ext>
            </a:extLst>
          </a:blip>
          <a:srcRect t="1772" r="16943"/>
          <a:stretch>
            <a:fillRect/>
          </a:stretch>
        </p:blipFill>
        <p:spPr bwMode="auto">
          <a:xfrm>
            <a:off x="4211638" y="1902875"/>
            <a:ext cx="4932362" cy="351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1"/>
          <p:cNvSpPr>
            <a:spLocks noGrp="1" noChangeArrowheads="1"/>
          </p:cNvSpPr>
          <p:nvPr>
            <p:ph type="title" idx="4294967295"/>
          </p:nvPr>
        </p:nvSpPr>
        <p:spPr>
          <a:xfrm>
            <a:off x="0" y="0"/>
            <a:ext cx="9144000" cy="1217397"/>
          </a:xfrm>
        </p:spPr>
        <p:txBody>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t>Machine Technology</a:t>
            </a:r>
          </a:p>
        </p:txBody>
      </p:sp>
      <p:sp>
        <p:nvSpPr>
          <p:cNvPr id="39940" name="Rectangle 2"/>
          <p:cNvSpPr>
            <a:spLocks noGrp="1" noChangeArrowheads="1"/>
          </p:cNvSpPr>
          <p:nvPr>
            <p:ph type="body" idx="4294967295"/>
          </p:nvPr>
        </p:nvSpPr>
        <p:spPr>
          <a:xfrm>
            <a:off x="0" y="1080000"/>
            <a:ext cx="9144000" cy="4255347"/>
          </a:xfrm>
        </p:spPr>
        <p:txBody>
          <a:bodyPr/>
          <a:lstStyle/>
          <a:p>
            <a:pPr eaLnBrk="1" hangingPunct="1">
              <a:lnSpc>
                <a:spcPct val="100000"/>
              </a:lnSpc>
              <a:spcBef>
                <a:spcPts val="500"/>
              </a:spcBef>
              <a:buFont typeface="Wingdings" panose="05000000000000000000"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solidFill>
                  <a:srgbClr val="7988B5"/>
                </a:solidFill>
              </a:rPr>
              <a:t>Machines are available for pipe jacking in most ground conditions </a:t>
            </a:r>
          </a:p>
          <a:p>
            <a:pPr eaLnBrk="1" hangingPunct="1">
              <a:lnSpc>
                <a:spcPct val="100000"/>
              </a:lnSpc>
              <a:spcBef>
                <a:spcPts val="500"/>
              </a:spcBef>
              <a:buFont typeface="Wingdings" panose="05000000000000000000"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2000" dirty="0" smtClean="0"/>
          </a:p>
          <a:p>
            <a:pPr marL="0" lvl="1" eaLnBrk="1" hangingPunct="1">
              <a:lnSpc>
                <a:spcPct val="10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err="1" smtClean="0">
                <a:ea typeface="Tahoma" panose="020B0604030504040204" pitchFamily="34" charset="0"/>
              </a:rPr>
              <a:t>Backacters</a:t>
            </a:r>
            <a:endParaRPr lang="en-GB" dirty="0" smtClean="0">
              <a:ea typeface="Tahoma" panose="020B0604030504040204" pitchFamily="34" charset="0"/>
            </a:endParaRPr>
          </a:p>
          <a:p>
            <a:pPr marL="0" lvl="1" eaLnBrk="1" hangingPunct="1">
              <a:lnSpc>
                <a:spcPct val="10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ea typeface="Tahoma" panose="020B0604030504040204" pitchFamily="34" charset="0"/>
              </a:rPr>
              <a:t>Open face cutter booms</a:t>
            </a:r>
          </a:p>
          <a:p>
            <a:pPr marL="0" lvl="1" eaLnBrk="1" hangingPunct="1">
              <a:lnSpc>
                <a:spcPct val="10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ea typeface="Tahoma" panose="020B0604030504040204" pitchFamily="34" charset="0"/>
              </a:rPr>
              <a:t>Tunnel boring machine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
        <a:cs typeface="Tahoma"/>
      </a:majorFont>
      <a:minorFont>
        <a:latin typeface="Times New Roman"/>
        <a:ea typeface=""/>
        <a:cs typeface="Taho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69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cs typeface="Tahoma"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69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cs typeface="Tahoma"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
        <a:cs typeface="Tahoma"/>
      </a:majorFont>
      <a:minorFont>
        <a:latin typeface="Times New Roman"/>
        <a:ea typeface=""/>
        <a:cs typeface="Taho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69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cs typeface="Tahoma"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69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cs typeface="Tahoma"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
        <a:cs typeface="Tahoma"/>
      </a:majorFont>
      <a:minorFont>
        <a:latin typeface="Times New Roman"/>
        <a:ea typeface=""/>
        <a:cs typeface="Taho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69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cs typeface="Tahoma"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69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cs typeface="Tahoma"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13834</TotalTime>
  <Words>1911</Words>
  <Application>Microsoft Office PowerPoint</Application>
  <PresentationFormat>Custom</PresentationFormat>
  <Paragraphs>244</Paragraphs>
  <Slides>32</Slides>
  <Notes>32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32</vt:i4>
      </vt:variant>
    </vt:vector>
  </HeadingPairs>
  <TitlesOfParts>
    <vt:vector size="45" baseType="lpstr">
      <vt:lpstr>MS PGothic</vt:lpstr>
      <vt:lpstr>MS PGothic</vt:lpstr>
      <vt:lpstr>Arial</vt:lpstr>
      <vt:lpstr>Avenir 45 Book</vt:lpstr>
      <vt:lpstr>Avenir 85 Heavy</vt:lpstr>
      <vt:lpstr>Bitstream Vera Serif</vt:lpstr>
      <vt:lpstr>Lucida Grande</vt:lpstr>
      <vt:lpstr>Tahoma</vt:lpstr>
      <vt:lpstr>Times New Roman</vt:lpstr>
      <vt:lpstr>Wingdings</vt:lpstr>
      <vt:lpstr>Office Theme</vt:lpstr>
      <vt:lpstr>1_Office Theme</vt:lpstr>
      <vt:lpstr>2_Office Theme</vt:lpstr>
      <vt:lpstr>PIPE JACKING</vt:lpstr>
      <vt:lpstr>PowerPoint Presentation</vt:lpstr>
      <vt:lpstr>Pipe Jacking</vt:lpstr>
      <vt:lpstr>Microtunnelling</vt:lpstr>
      <vt:lpstr>Pipe Jacking - General Arrangement</vt:lpstr>
      <vt:lpstr>Machine Technology</vt:lpstr>
      <vt:lpstr>Machine Technology</vt:lpstr>
      <vt:lpstr>Machine Technology</vt:lpstr>
      <vt:lpstr>Machine Technology</vt:lpstr>
      <vt:lpstr>Machine Technology</vt:lpstr>
      <vt:lpstr>Machine Technology</vt:lpstr>
      <vt:lpstr>Microtunnelling</vt:lpstr>
      <vt:lpstr>Benefits of Mechanisation </vt:lpstr>
      <vt:lpstr>Computer Guidance</vt:lpstr>
      <vt:lpstr>Drive Lengths, Diameter and Accuracy</vt:lpstr>
      <vt:lpstr>Pipe Jacking Pipes</vt:lpstr>
      <vt:lpstr>Site Investigation</vt:lpstr>
      <vt:lpstr>Soil Conditions</vt:lpstr>
      <vt:lpstr>Tunnelling in Unstable Ground</vt:lpstr>
      <vt:lpstr>Open Trench vs Pipejacking</vt:lpstr>
      <vt:lpstr>Open Trench vs Pipejacking</vt:lpstr>
      <vt:lpstr>Carbon Calculator</vt:lpstr>
      <vt:lpstr>Carbon Calculator</vt:lpstr>
      <vt:lpstr>Major Applications</vt:lpstr>
      <vt:lpstr>Technical Benefits</vt:lpstr>
      <vt:lpstr>Safety Benefits</vt:lpstr>
      <vt:lpstr>Sustainability:  Environmental and socio-economic benefits</vt:lpstr>
      <vt:lpstr>Research Projects at Leading Universities</vt:lpstr>
      <vt:lpstr>PJA Publications and Design Advice</vt:lpstr>
      <vt:lpstr>Additional Applications</vt:lpstr>
      <vt:lpstr>Summary</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Pipe Jacking</dc:title>
  <dc:creator>Andrew Laptop</dc:creator>
  <cp:lastModifiedBy>Andrew Marshall</cp:lastModifiedBy>
  <cp:revision>149</cp:revision>
  <cp:lastPrinted>2016-05-18T11:18:49Z</cp:lastPrinted>
  <dcterms:modified xsi:type="dcterms:W3CDTF">2017-01-10T13:12:45Z</dcterms:modified>
</cp:coreProperties>
</file>